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91" d="100"/>
          <a:sy n="91" d="100"/>
        </p:scale>
        <p:origin x="504" y="-1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041434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9.png"/><Relationship Id="rId13" Type="http://schemas.openxmlformats.org/officeDocument/2006/relationships/image" Target="../media/image173.png"/><Relationship Id="rId18" Type="http://schemas.openxmlformats.org/officeDocument/2006/relationships/image" Target="../media/image178.png"/><Relationship Id="rId26" Type="http://schemas.openxmlformats.org/officeDocument/2006/relationships/image" Target="../media/image186.png"/><Relationship Id="rId3" Type="http://schemas.openxmlformats.org/officeDocument/2006/relationships/image" Target="../media/image1.png"/><Relationship Id="rId21" Type="http://schemas.openxmlformats.org/officeDocument/2006/relationships/image" Target="../media/image181.png"/><Relationship Id="rId7" Type="http://schemas.openxmlformats.org/officeDocument/2006/relationships/image" Target="../media/image168.png"/><Relationship Id="rId12" Type="http://schemas.openxmlformats.org/officeDocument/2006/relationships/image" Target="../media/image97.png"/><Relationship Id="rId17" Type="http://schemas.openxmlformats.org/officeDocument/2006/relationships/image" Target="../media/image177.png"/><Relationship Id="rId25" Type="http://schemas.openxmlformats.org/officeDocument/2006/relationships/image" Target="../media/image185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176.png"/><Relationship Id="rId20" Type="http://schemas.openxmlformats.org/officeDocument/2006/relationships/image" Target="../media/image180.png"/><Relationship Id="rId29" Type="http://schemas.openxmlformats.org/officeDocument/2006/relationships/image" Target="../media/image18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7.png"/><Relationship Id="rId11" Type="http://schemas.openxmlformats.org/officeDocument/2006/relationships/image" Target="../media/image172.png"/><Relationship Id="rId24" Type="http://schemas.openxmlformats.org/officeDocument/2006/relationships/image" Target="../media/image184.png"/><Relationship Id="rId32" Type="http://schemas.openxmlformats.org/officeDocument/2006/relationships/image" Target="../media/image33.png"/><Relationship Id="rId5" Type="http://schemas.openxmlformats.org/officeDocument/2006/relationships/image" Target="../media/image8.png"/><Relationship Id="rId15" Type="http://schemas.openxmlformats.org/officeDocument/2006/relationships/image" Target="../media/image175.png"/><Relationship Id="rId23" Type="http://schemas.openxmlformats.org/officeDocument/2006/relationships/image" Target="../media/image183.png"/><Relationship Id="rId28" Type="http://schemas.openxmlformats.org/officeDocument/2006/relationships/image" Target="../media/image188.png"/><Relationship Id="rId10" Type="http://schemas.openxmlformats.org/officeDocument/2006/relationships/image" Target="../media/image171.png"/><Relationship Id="rId19" Type="http://schemas.openxmlformats.org/officeDocument/2006/relationships/image" Target="../media/image179.png"/><Relationship Id="rId31" Type="http://schemas.openxmlformats.org/officeDocument/2006/relationships/image" Target="../media/image191.png"/><Relationship Id="rId4" Type="http://schemas.openxmlformats.org/officeDocument/2006/relationships/image" Target="../media/image7.png"/><Relationship Id="rId9" Type="http://schemas.openxmlformats.org/officeDocument/2006/relationships/image" Target="../media/image170.png"/><Relationship Id="rId14" Type="http://schemas.openxmlformats.org/officeDocument/2006/relationships/image" Target="../media/image174.png"/><Relationship Id="rId22" Type="http://schemas.openxmlformats.org/officeDocument/2006/relationships/image" Target="../media/image182.png"/><Relationship Id="rId27" Type="http://schemas.openxmlformats.org/officeDocument/2006/relationships/image" Target="../media/image187.png"/><Relationship Id="rId30" Type="http://schemas.openxmlformats.org/officeDocument/2006/relationships/image" Target="../media/image19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18" Type="http://schemas.openxmlformats.org/officeDocument/2006/relationships/image" Target="../media/image21.png"/><Relationship Id="rId26" Type="http://schemas.openxmlformats.org/officeDocument/2006/relationships/image" Target="../media/image29.png"/><Relationship Id="rId3" Type="http://schemas.openxmlformats.org/officeDocument/2006/relationships/image" Target="../media/image1.png"/><Relationship Id="rId21" Type="http://schemas.openxmlformats.org/officeDocument/2006/relationships/image" Target="../media/image24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17" Type="http://schemas.openxmlformats.org/officeDocument/2006/relationships/image" Target="../media/image20.png"/><Relationship Id="rId25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9.png"/><Relationship Id="rId20" Type="http://schemas.openxmlformats.org/officeDocument/2006/relationships/image" Target="../media/image23.png"/><Relationship Id="rId29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24" Type="http://schemas.openxmlformats.org/officeDocument/2006/relationships/image" Target="../media/image27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23" Type="http://schemas.openxmlformats.org/officeDocument/2006/relationships/image" Target="../media/image26.png"/><Relationship Id="rId28" Type="http://schemas.openxmlformats.org/officeDocument/2006/relationships/image" Target="../media/image31.png"/><Relationship Id="rId10" Type="http://schemas.openxmlformats.org/officeDocument/2006/relationships/image" Target="../media/image13.png"/><Relationship Id="rId19" Type="http://schemas.openxmlformats.org/officeDocument/2006/relationships/image" Target="../media/image22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Relationship Id="rId22" Type="http://schemas.openxmlformats.org/officeDocument/2006/relationships/image" Target="../media/image25.png"/><Relationship Id="rId27" Type="http://schemas.openxmlformats.org/officeDocument/2006/relationships/image" Target="../media/image30.png"/><Relationship Id="rId30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2.png"/><Relationship Id="rId18" Type="http://schemas.openxmlformats.org/officeDocument/2006/relationships/image" Target="../media/image47.png"/><Relationship Id="rId3" Type="http://schemas.openxmlformats.org/officeDocument/2006/relationships/image" Target="../media/image34.png"/><Relationship Id="rId7" Type="http://schemas.openxmlformats.org/officeDocument/2006/relationships/image" Target="../media/image36.png"/><Relationship Id="rId12" Type="http://schemas.openxmlformats.org/officeDocument/2006/relationships/image" Target="../media/image41.png"/><Relationship Id="rId17" Type="http://schemas.openxmlformats.org/officeDocument/2006/relationships/image" Target="../media/image46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45.png"/><Relationship Id="rId20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5" Type="http://schemas.openxmlformats.org/officeDocument/2006/relationships/image" Target="../media/image8.png"/><Relationship Id="rId15" Type="http://schemas.openxmlformats.org/officeDocument/2006/relationships/image" Target="../media/image44.png"/><Relationship Id="rId10" Type="http://schemas.openxmlformats.org/officeDocument/2006/relationships/image" Target="../media/image39.png"/><Relationship Id="rId19" Type="http://schemas.openxmlformats.org/officeDocument/2006/relationships/image" Target="../media/image48.png"/><Relationship Id="rId4" Type="http://schemas.openxmlformats.org/officeDocument/2006/relationships/image" Target="../media/image7.png"/><Relationship Id="rId9" Type="http://schemas.openxmlformats.org/officeDocument/2006/relationships/image" Target="../media/image38.png"/><Relationship Id="rId14" Type="http://schemas.openxmlformats.org/officeDocument/2006/relationships/image" Target="../media/image4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8.png"/><Relationship Id="rId18" Type="http://schemas.openxmlformats.org/officeDocument/2006/relationships/image" Target="../media/image63.png"/><Relationship Id="rId26" Type="http://schemas.openxmlformats.org/officeDocument/2006/relationships/image" Target="../media/image71.png"/><Relationship Id="rId3" Type="http://schemas.openxmlformats.org/officeDocument/2006/relationships/image" Target="../media/image49.png"/><Relationship Id="rId21" Type="http://schemas.openxmlformats.org/officeDocument/2006/relationships/image" Target="../media/image66.png"/><Relationship Id="rId7" Type="http://schemas.openxmlformats.org/officeDocument/2006/relationships/image" Target="../media/image52.png"/><Relationship Id="rId12" Type="http://schemas.openxmlformats.org/officeDocument/2006/relationships/image" Target="../media/image57.png"/><Relationship Id="rId17" Type="http://schemas.openxmlformats.org/officeDocument/2006/relationships/image" Target="../media/image62.png"/><Relationship Id="rId25" Type="http://schemas.openxmlformats.org/officeDocument/2006/relationships/image" Target="../media/image70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61.png"/><Relationship Id="rId20" Type="http://schemas.openxmlformats.org/officeDocument/2006/relationships/image" Target="../media/image6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24" Type="http://schemas.openxmlformats.org/officeDocument/2006/relationships/image" Target="../media/image69.png"/><Relationship Id="rId5" Type="http://schemas.openxmlformats.org/officeDocument/2006/relationships/image" Target="../media/image8.png"/><Relationship Id="rId15" Type="http://schemas.openxmlformats.org/officeDocument/2006/relationships/image" Target="../media/image60.png"/><Relationship Id="rId23" Type="http://schemas.openxmlformats.org/officeDocument/2006/relationships/image" Target="../media/image68.png"/><Relationship Id="rId28" Type="http://schemas.openxmlformats.org/officeDocument/2006/relationships/image" Target="../media/image33.png"/><Relationship Id="rId10" Type="http://schemas.openxmlformats.org/officeDocument/2006/relationships/image" Target="../media/image55.png"/><Relationship Id="rId19" Type="http://schemas.openxmlformats.org/officeDocument/2006/relationships/image" Target="../media/image64.png"/><Relationship Id="rId4" Type="http://schemas.openxmlformats.org/officeDocument/2006/relationships/image" Target="../media/image50.png"/><Relationship Id="rId9" Type="http://schemas.openxmlformats.org/officeDocument/2006/relationships/image" Target="../media/image54.png"/><Relationship Id="rId14" Type="http://schemas.openxmlformats.org/officeDocument/2006/relationships/image" Target="../media/image59.png"/><Relationship Id="rId22" Type="http://schemas.openxmlformats.org/officeDocument/2006/relationships/image" Target="../media/image67.png"/><Relationship Id="rId27" Type="http://schemas.openxmlformats.org/officeDocument/2006/relationships/image" Target="../media/image7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13" Type="http://schemas.openxmlformats.org/officeDocument/2006/relationships/image" Target="../media/image81.png"/><Relationship Id="rId18" Type="http://schemas.openxmlformats.org/officeDocument/2006/relationships/image" Target="../media/image86.png"/><Relationship Id="rId3" Type="http://schemas.openxmlformats.org/officeDocument/2006/relationships/image" Target="../media/image73.png"/><Relationship Id="rId21" Type="http://schemas.openxmlformats.org/officeDocument/2006/relationships/image" Target="../media/image89.png"/><Relationship Id="rId7" Type="http://schemas.openxmlformats.org/officeDocument/2006/relationships/image" Target="../media/image75.png"/><Relationship Id="rId12" Type="http://schemas.openxmlformats.org/officeDocument/2006/relationships/image" Target="../media/image80.png"/><Relationship Id="rId17" Type="http://schemas.openxmlformats.org/officeDocument/2006/relationships/image" Target="../media/image85.png"/><Relationship Id="rId25" Type="http://schemas.openxmlformats.org/officeDocument/2006/relationships/image" Target="../media/image33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84.png"/><Relationship Id="rId20" Type="http://schemas.openxmlformats.org/officeDocument/2006/relationships/image" Target="../media/image8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4.png"/><Relationship Id="rId11" Type="http://schemas.openxmlformats.org/officeDocument/2006/relationships/image" Target="../media/image79.png"/><Relationship Id="rId24" Type="http://schemas.openxmlformats.org/officeDocument/2006/relationships/image" Target="../media/image92.png"/><Relationship Id="rId5" Type="http://schemas.openxmlformats.org/officeDocument/2006/relationships/image" Target="../media/image8.png"/><Relationship Id="rId15" Type="http://schemas.openxmlformats.org/officeDocument/2006/relationships/image" Target="../media/image83.png"/><Relationship Id="rId23" Type="http://schemas.openxmlformats.org/officeDocument/2006/relationships/image" Target="../media/image91.png"/><Relationship Id="rId10" Type="http://schemas.openxmlformats.org/officeDocument/2006/relationships/image" Target="../media/image78.png"/><Relationship Id="rId19" Type="http://schemas.openxmlformats.org/officeDocument/2006/relationships/image" Target="../media/image87.png"/><Relationship Id="rId4" Type="http://schemas.openxmlformats.org/officeDocument/2006/relationships/image" Target="../media/image7.png"/><Relationship Id="rId9" Type="http://schemas.openxmlformats.org/officeDocument/2006/relationships/image" Target="../media/image77.png"/><Relationship Id="rId14" Type="http://schemas.openxmlformats.org/officeDocument/2006/relationships/image" Target="../media/image82.png"/><Relationship Id="rId22" Type="http://schemas.openxmlformats.org/officeDocument/2006/relationships/image" Target="../media/image9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13" Type="http://schemas.openxmlformats.org/officeDocument/2006/relationships/image" Target="../media/image101.png"/><Relationship Id="rId18" Type="http://schemas.openxmlformats.org/officeDocument/2006/relationships/image" Target="../media/image106.png"/><Relationship Id="rId26" Type="http://schemas.openxmlformats.org/officeDocument/2006/relationships/image" Target="../media/image33.png"/><Relationship Id="rId3" Type="http://schemas.openxmlformats.org/officeDocument/2006/relationships/image" Target="../media/image93.png"/><Relationship Id="rId21" Type="http://schemas.openxmlformats.org/officeDocument/2006/relationships/image" Target="../media/image109.png"/><Relationship Id="rId7" Type="http://schemas.openxmlformats.org/officeDocument/2006/relationships/image" Target="../media/image95.png"/><Relationship Id="rId12" Type="http://schemas.openxmlformats.org/officeDocument/2006/relationships/image" Target="../media/image100.png"/><Relationship Id="rId17" Type="http://schemas.openxmlformats.org/officeDocument/2006/relationships/image" Target="../media/image105.png"/><Relationship Id="rId25" Type="http://schemas.openxmlformats.org/officeDocument/2006/relationships/image" Target="../media/image113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104.png"/><Relationship Id="rId20" Type="http://schemas.openxmlformats.org/officeDocument/2006/relationships/image" Target="../media/image10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4.png"/><Relationship Id="rId11" Type="http://schemas.openxmlformats.org/officeDocument/2006/relationships/image" Target="../media/image99.png"/><Relationship Id="rId24" Type="http://schemas.openxmlformats.org/officeDocument/2006/relationships/image" Target="../media/image112.png"/><Relationship Id="rId5" Type="http://schemas.openxmlformats.org/officeDocument/2006/relationships/image" Target="../media/image8.png"/><Relationship Id="rId15" Type="http://schemas.openxmlformats.org/officeDocument/2006/relationships/image" Target="../media/image103.png"/><Relationship Id="rId23" Type="http://schemas.openxmlformats.org/officeDocument/2006/relationships/image" Target="../media/image111.png"/><Relationship Id="rId10" Type="http://schemas.openxmlformats.org/officeDocument/2006/relationships/image" Target="../media/image98.png"/><Relationship Id="rId19" Type="http://schemas.openxmlformats.org/officeDocument/2006/relationships/image" Target="../media/image107.png"/><Relationship Id="rId4" Type="http://schemas.openxmlformats.org/officeDocument/2006/relationships/image" Target="../media/image50.png"/><Relationship Id="rId9" Type="http://schemas.openxmlformats.org/officeDocument/2006/relationships/image" Target="../media/image97.png"/><Relationship Id="rId14" Type="http://schemas.openxmlformats.org/officeDocument/2006/relationships/image" Target="../media/image102.png"/><Relationship Id="rId22" Type="http://schemas.openxmlformats.org/officeDocument/2006/relationships/image" Target="../media/image11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13" Type="http://schemas.openxmlformats.org/officeDocument/2006/relationships/image" Target="../media/image122.png"/><Relationship Id="rId18" Type="http://schemas.openxmlformats.org/officeDocument/2006/relationships/image" Target="../media/image127.png"/><Relationship Id="rId3" Type="http://schemas.openxmlformats.org/officeDocument/2006/relationships/image" Target="../media/image114.png"/><Relationship Id="rId21" Type="http://schemas.openxmlformats.org/officeDocument/2006/relationships/image" Target="../media/image33.png"/><Relationship Id="rId7" Type="http://schemas.openxmlformats.org/officeDocument/2006/relationships/image" Target="../media/image116.png"/><Relationship Id="rId12" Type="http://schemas.openxmlformats.org/officeDocument/2006/relationships/image" Target="../media/image121.png"/><Relationship Id="rId17" Type="http://schemas.openxmlformats.org/officeDocument/2006/relationships/image" Target="../media/image126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125.png"/><Relationship Id="rId20" Type="http://schemas.openxmlformats.org/officeDocument/2006/relationships/image" Target="../media/image1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5.png"/><Relationship Id="rId11" Type="http://schemas.openxmlformats.org/officeDocument/2006/relationships/image" Target="../media/image120.png"/><Relationship Id="rId5" Type="http://schemas.openxmlformats.org/officeDocument/2006/relationships/image" Target="../media/image8.png"/><Relationship Id="rId15" Type="http://schemas.openxmlformats.org/officeDocument/2006/relationships/image" Target="../media/image124.png"/><Relationship Id="rId10" Type="http://schemas.openxmlformats.org/officeDocument/2006/relationships/image" Target="../media/image119.png"/><Relationship Id="rId19" Type="http://schemas.openxmlformats.org/officeDocument/2006/relationships/image" Target="../media/image128.png"/><Relationship Id="rId4" Type="http://schemas.openxmlformats.org/officeDocument/2006/relationships/image" Target="../media/image50.png"/><Relationship Id="rId9" Type="http://schemas.openxmlformats.org/officeDocument/2006/relationships/image" Target="../media/image118.png"/><Relationship Id="rId14" Type="http://schemas.openxmlformats.org/officeDocument/2006/relationships/image" Target="../media/image12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13" Type="http://schemas.openxmlformats.org/officeDocument/2006/relationships/image" Target="../media/image138.png"/><Relationship Id="rId18" Type="http://schemas.openxmlformats.org/officeDocument/2006/relationships/image" Target="../media/image143.png"/><Relationship Id="rId26" Type="http://schemas.openxmlformats.org/officeDocument/2006/relationships/image" Target="../media/image33.png"/><Relationship Id="rId3" Type="http://schemas.openxmlformats.org/officeDocument/2006/relationships/image" Target="../media/image130.png"/><Relationship Id="rId21" Type="http://schemas.openxmlformats.org/officeDocument/2006/relationships/image" Target="../media/image146.png"/><Relationship Id="rId7" Type="http://schemas.openxmlformats.org/officeDocument/2006/relationships/image" Target="../media/image132.png"/><Relationship Id="rId12" Type="http://schemas.openxmlformats.org/officeDocument/2006/relationships/image" Target="../media/image137.png"/><Relationship Id="rId17" Type="http://schemas.openxmlformats.org/officeDocument/2006/relationships/image" Target="../media/image142.png"/><Relationship Id="rId25" Type="http://schemas.openxmlformats.org/officeDocument/2006/relationships/image" Target="../media/image150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141.png"/><Relationship Id="rId20" Type="http://schemas.openxmlformats.org/officeDocument/2006/relationships/image" Target="../media/image1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1.png"/><Relationship Id="rId11" Type="http://schemas.openxmlformats.org/officeDocument/2006/relationships/image" Target="../media/image136.png"/><Relationship Id="rId24" Type="http://schemas.openxmlformats.org/officeDocument/2006/relationships/image" Target="../media/image149.png"/><Relationship Id="rId5" Type="http://schemas.openxmlformats.org/officeDocument/2006/relationships/image" Target="../media/image8.png"/><Relationship Id="rId15" Type="http://schemas.openxmlformats.org/officeDocument/2006/relationships/image" Target="../media/image140.png"/><Relationship Id="rId23" Type="http://schemas.openxmlformats.org/officeDocument/2006/relationships/image" Target="../media/image148.png"/><Relationship Id="rId10" Type="http://schemas.openxmlformats.org/officeDocument/2006/relationships/image" Target="../media/image135.png"/><Relationship Id="rId19" Type="http://schemas.openxmlformats.org/officeDocument/2006/relationships/image" Target="../media/image144.png"/><Relationship Id="rId4" Type="http://schemas.openxmlformats.org/officeDocument/2006/relationships/image" Target="../media/image7.png"/><Relationship Id="rId9" Type="http://schemas.openxmlformats.org/officeDocument/2006/relationships/image" Target="../media/image134.png"/><Relationship Id="rId14" Type="http://schemas.openxmlformats.org/officeDocument/2006/relationships/image" Target="../media/image139.png"/><Relationship Id="rId22" Type="http://schemas.openxmlformats.org/officeDocument/2006/relationships/image" Target="../media/image14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png"/><Relationship Id="rId13" Type="http://schemas.openxmlformats.org/officeDocument/2006/relationships/image" Target="../media/image158.png"/><Relationship Id="rId18" Type="http://schemas.openxmlformats.org/officeDocument/2006/relationships/image" Target="../media/image163.png"/><Relationship Id="rId3" Type="http://schemas.openxmlformats.org/officeDocument/2006/relationships/image" Target="../media/image1.png"/><Relationship Id="rId21" Type="http://schemas.openxmlformats.org/officeDocument/2006/relationships/image" Target="../media/image166.png"/><Relationship Id="rId7" Type="http://schemas.openxmlformats.org/officeDocument/2006/relationships/image" Target="../media/image152.png"/><Relationship Id="rId12" Type="http://schemas.openxmlformats.org/officeDocument/2006/relationships/image" Target="../media/image157.png"/><Relationship Id="rId17" Type="http://schemas.openxmlformats.org/officeDocument/2006/relationships/image" Target="../media/image162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161.png"/><Relationship Id="rId20" Type="http://schemas.openxmlformats.org/officeDocument/2006/relationships/image" Target="../media/image16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1.png"/><Relationship Id="rId11" Type="http://schemas.openxmlformats.org/officeDocument/2006/relationships/image" Target="../media/image156.png"/><Relationship Id="rId5" Type="http://schemas.openxmlformats.org/officeDocument/2006/relationships/image" Target="../media/image8.png"/><Relationship Id="rId15" Type="http://schemas.openxmlformats.org/officeDocument/2006/relationships/image" Target="../media/image160.png"/><Relationship Id="rId10" Type="http://schemas.openxmlformats.org/officeDocument/2006/relationships/image" Target="../media/image155.png"/><Relationship Id="rId19" Type="http://schemas.openxmlformats.org/officeDocument/2006/relationships/image" Target="../media/image164.png"/><Relationship Id="rId4" Type="http://schemas.openxmlformats.org/officeDocument/2006/relationships/image" Target="../media/image7.png"/><Relationship Id="rId9" Type="http://schemas.openxmlformats.org/officeDocument/2006/relationships/image" Target="../media/image154.png"/><Relationship Id="rId14" Type="http://schemas.openxmlformats.org/officeDocument/2006/relationships/image" Target="../media/image159.png"/><Relationship Id="rId22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28750" cy="142875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63250" y="5429250"/>
            <a:ext cx="1428750" cy="142875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77500" y="762000"/>
            <a:ext cx="952500" cy="9525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2000" y="5143500"/>
            <a:ext cx="952500" cy="9525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38800" y="3619500"/>
            <a:ext cx="914400" cy="38100"/>
          </a:xfrm>
          <a:prstGeom prst="rect">
            <a:avLst/>
          </a:prstGeom>
        </p:spPr>
      </p:pic>
      <p:sp>
        <p:nvSpPr>
          <p:cNvPr id="8" name="Text 0"/>
          <p:cNvSpPr/>
          <p:nvPr/>
        </p:nvSpPr>
        <p:spPr>
          <a:xfrm>
            <a:off x="2804160" y="2209800"/>
            <a:ext cx="658368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600"/>
              </a:lnSpc>
              <a:buNone/>
            </a:pPr>
            <a:r>
              <a:rPr lang="en-US" sz="36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個人智慧服裝線上商務平台</a:t>
            </a:r>
            <a:endParaRPr lang="en-US" sz="3600" dirty="0"/>
          </a:p>
        </p:txBody>
      </p:sp>
      <p:sp>
        <p:nvSpPr>
          <p:cNvPr id="9" name="Text 1"/>
          <p:cNvSpPr/>
          <p:nvPr/>
        </p:nvSpPr>
        <p:spPr>
          <a:xfrm>
            <a:off x="3352800" y="2819400"/>
            <a:ext cx="548640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250" b="1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專案報告</a:t>
            </a:r>
            <a:endParaRPr lang="en-US" sz="2250" dirty="0"/>
          </a:p>
        </p:txBody>
      </p:sp>
      <p:sp>
        <p:nvSpPr>
          <p:cNvPr id="10" name="Text 2"/>
          <p:cNvSpPr/>
          <p:nvPr/>
        </p:nvSpPr>
        <p:spPr>
          <a:xfrm>
            <a:off x="2804160" y="4038600"/>
            <a:ext cx="658368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5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團隊成員：翁嘉卿、林冠志、賴尚志、郭玟君</a:t>
            </a:r>
            <a:endParaRPr lang="en-US" sz="1500" dirty="0"/>
          </a:p>
        </p:txBody>
      </p:sp>
      <p:sp>
        <p:nvSpPr>
          <p:cNvPr id="11" name="Text 3"/>
          <p:cNvSpPr/>
          <p:nvPr/>
        </p:nvSpPr>
        <p:spPr>
          <a:xfrm>
            <a:off x="3352800" y="4381500"/>
            <a:ext cx="54864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5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指導老師：張庭祯</a:t>
            </a:r>
            <a:endParaRPr lang="en-US" sz="1500" dirty="0"/>
          </a:p>
        </p:txBody>
      </p:sp>
      <p:sp>
        <p:nvSpPr>
          <p:cNvPr id="12" name="Text 4"/>
          <p:cNvSpPr/>
          <p:nvPr/>
        </p:nvSpPr>
        <p:spPr>
          <a:xfrm>
            <a:off x="10836756" y="6248400"/>
            <a:ext cx="1062811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2025-10-20</a:t>
            </a:r>
            <a:endParaRPr lang="en-US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11811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143000"/>
            <a:ext cx="12192000" cy="381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" y="1409700"/>
            <a:ext cx="381000" cy="3810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4850" y="1524000"/>
            <a:ext cx="190500" cy="1524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600" y="1943100"/>
            <a:ext cx="5181600" cy="27051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0100" y="2228850"/>
            <a:ext cx="304800" cy="3048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5825" y="2305050"/>
            <a:ext cx="133350" cy="1524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00100" y="2838450"/>
            <a:ext cx="304800" cy="3048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85825" y="2914650"/>
            <a:ext cx="133350" cy="1524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00100" y="3448050"/>
            <a:ext cx="304800" cy="3048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85825" y="3524250"/>
            <a:ext cx="133350" cy="1524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00100" y="4057650"/>
            <a:ext cx="304800" cy="3048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85825" y="4133850"/>
            <a:ext cx="133350" cy="1524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09600" y="4800600"/>
            <a:ext cx="5181600" cy="8001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2000" y="5048250"/>
            <a:ext cx="304800" cy="3048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19150" y="5124450"/>
            <a:ext cx="190500" cy="1524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400800" y="1409700"/>
            <a:ext cx="381000" cy="3810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524625" y="1524000"/>
            <a:ext cx="133350" cy="15240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400800" y="1943100"/>
            <a:ext cx="2514600" cy="87630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553200" y="2152650"/>
            <a:ext cx="190500" cy="152400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9067800" y="1943100"/>
            <a:ext cx="2514600" cy="876300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9220200" y="2152650"/>
            <a:ext cx="152400" cy="152400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400800" y="2971800"/>
            <a:ext cx="2514600" cy="876300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553200" y="3181350"/>
            <a:ext cx="133350" cy="152400"/>
          </a:xfrm>
          <a:prstGeom prst="rect">
            <a:avLst/>
          </a:prstGeom>
        </p:spPr>
      </p:pic>
      <p:pic>
        <p:nvPicPr>
          <p:cNvPr id="27" name="Image 25" descr="preencoded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9067800" y="2971800"/>
            <a:ext cx="2514600" cy="876300"/>
          </a:xfrm>
          <a:prstGeom prst="rect">
            <a:avLst/>
          </a:prstGeom>
        </p:spPr>
      </p:pic>
      <p:pic>
        <p:nvPicPr>
          <p:cNvPr id="28" name="Image 26" descr="preencoded.png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9220200" y="3181350"/>
            <a:ext cx="152400" cy="152400"/>
          </a:xfrm>
          <a:prstGeom prst="rect">
            <a:avLst/>
          </a:prstGeom>
        </p:spPr>
      </p:pic>
      <p:pic>
        <p:nvPicPr>
          <p:cNvPr id="29" name="Image 27" descr="preencoded.png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6400800" y="4000500"/>
            <a:ext cx="2514600" cy="876300"/>
          </a:xfrm>
          <a:prstGeom prst="rect">
            <a:avLst/>
          </a:prstGeom>
        </p:spPr>
      </p:pic>
      <p:pic>
        <p:nvPicPr>
          <p:cNvPr id="30" name="Image 28" descr="preencoded.png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6553200" y="4210050"/>
            <a:ext cx="171450" cy="152400"/>
          </a:xfrm>
          <a:prstGeom prst="rect">
            <a:avLst/>
          </a:prstGeom>
        </p:spPr>
      </p:pic>
      <p:pic>
        <p:nvPicPr>
          <p:cNvPr id="31" name="Image 29" descr="preencoded.png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9067800" y="4000500"/>
            <a:ext cx="2514600" cy="876300"/>
          </a:xfrm>
          <a:prstGeom prst="rect">
            <a:avLst/>
          </a:prstGeom>
        </p:spPr>
      </p:pic>
      <p:pic>
        <p:nvPicPr>
          <p:cNvPr id="32" name="Image 30" descr="preencoded.png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9220200" y="4210050"/>
            <a:ext cx="152400" cy="152400"/>
          </a:xfrm>
          <a:prstGeom prst="rect">
            <a:avLst/>
          </a:prstGeom>
        </p:spPr>
      </p:pic>
      <p:pic>
        <p:nvPicPr>
          <p:cNvPr id="33" name="Image 31" descr="preencoded.png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0" y="6324600"/>
            <a:ext cx="12192000" cy="533400"/>
          </a:xfrm>
          <a:prstGeom prst="rect">
            <a:avLst/>
          </a:prstGeom>
        </p:spPr>
      </p:pic>
      <p:sp>
        <p:nvSpPr>
          <p:cNvPr id="34" name="Text 0"/>
          <p:cNvSpPr/>
          <p:nvPr/>
        </p:nvSpPr>
        <p:spPr>
          <a:xfrm>
            <a:off x="4381500" y="304800"/>
            <a:ext cx="4114800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500"/>
              </a:lnSpc>
              <a:buNone/>
            </a:pPr>
            <a:r>
              <a:rPr lang="en-US" sz="3000" b="1" dirty="0">
                <a:solidFill>
                  <a:srgbClr val="33333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組員分工與參考資料</a:t>
            </a:r>
            <a:endParaRPr lang="en-US" sz="3000" dirty="0"/>
          </a:p>
        </p:txBody>
      </p:sp>
      <p:sp>
        <p:nvSpPr>
          <p:cNvPr id="35" name="Text 1"/>
          <p:cNvSpPr/>
          <p:nvPr/>
        </p:nvSpPr>
        <p:spPr>
          <a:xfrm>
            <a:off x="1104900" y="1447800"/>
            <a:ext cx="164592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團隊成員分工</a:t>
            </a:r>
            <a:endParaRPr lang="en-US" sz="1800" dirty="0"/>
          </a:p>
        </p:txBody>
      </p:sp>
      <p:sp>
        <p:nvSpPr>
          <p:cNvPr id="36" name="Text 2"/>
          <p:cNvSpPr/>
          <p:nvPr/>
        </p:nvSpPr>
        <p:spPr>
          <a:xfrm>
            <a:off x="1219200" y="2133600"/>
            <a:ext cx="13716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翁嘉卿</a:t>
            </a:r>
            <a:endParaRPr lang="en-US" sz="1350" dirty="0"/>
          </a:p>
        </p:txBody>
      </p:sp>
      <p:sp>
        <p:nvSpPr>
          <p:cNvPr id="37" name="Text 3"/>
          <p:cNvSpPr/>
          <p:nvPr/>
        </p:nvSpPr>
        <p:spPr>
          <a:xfrm>
            <a:off x="1219200" y="2400300"/>
            <a:ext cx="164592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前端界面設計與實現</a:t>
            </a:r>
            <a:endParaRPr lang="en-US" sz="1200" dirty="0"/>
          </a:p>
        </p:txBody>
      </p:sp>
      <p:sp>
        <p:nvSpPr>
          <p:cNvPr id="38" name="Text 4"/>
          <p:cNvSpPr/>
          <p:nvPr/>
        </p:nvSpPr>
        <p:spPr>
          <a:xfrm>
            <a:off x="1219200" y="2743200"/>
            <a:ext cx="1307902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林冠志</a:t>
            </a:r>
            <a:endParaRPr lang="en-US" sz="1350" dirty="0"/>
          </a:p>
        </p:txBody>
      </p:sp>
      <p:sp>
        <p:nvSpPr>
          <p:cNvPr id="39" name="Text 5"/>
          <p:cNvSpPr/>
          <p:nvPr/>
        </p:nvSpPr>
        <p:spPr>
          <a:xfrm>
            <a:off x="1219200" y="3009900"/>
            <a:ext cx="1569482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後端邏輯與API開發</a:t>
            </a:r>
            <a:endParaRPr lang="en-US" sz="1200" dirty="0"/>
          </a:p>
        </p:txBody>
      </p:sp>
      <p:sp>
        <p:nvSpPr>
          <p:cNvPr id="40" name="Text 6"/>
          <p:cNvSpPr/>
          <p:nvPr/>
        </p:nvSpPr>
        <p:spPr>
          <a:xfrm>
            <a:off x="1219200" y="3352800"/>
            <a:ext cx="12192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賴尚志</a:t>
            </a:r>
            <a:endParaRPr lang="en-US" sz="1350" dirty="0"/>
          </a:p>
        </p:txBody>
      </p:sp>
      <p:sp>
        <p:nvSpPr>
          <p:cNvPr id="41" name="Text 7"/>
          <p:cNvSpPr/>
          <p:nvPr/>
        </p:nvSpPr>
        <p:spPr>
          <a:xfrm>
            <a:off x="1219200" y="3619500"/>
            <a:ext cx="146304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資料庫設計與管理</a:t>
            </a:r>
            <a:endParaRPr lang="en-US" sz="1200" dirty="0"/>
          </a:p>
        </p:txBody>
      </p:sp>
      <p:sp>
        <p:nvSpPr>
          <p:cNvPr id="42" name="Text 8"/>
          <p:cNvSpPr/>
          <p:nvPr/>
        </p:nvSpPr>
        <p:spPr>
          <a:xfrm>
            <a:off x="1219200" y="3962400"/>
            <a:ext cx="10668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郭玟君</a:t>
            </a:r>
            <a:endParaRPr lang="en-US" sz="1350" dirty="0"/>
          </a:p>
        </p:txBody>
      </p:sp>
      <p:sp>
        <p:nvSpPr>
          <p:cNvPr id="43" name="Text 9"/>
          <p:cNvSpPr/>
          <p:nvPr/>
        </p:nvSpPr>
        <p:spPr>
          <a:xfrm>
            <a:off x="1219200" y="4229100"/>
            <a:ext cx="128016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項目協調與測試</a:t>
            </a:r>
            <a:endParaRPr lang="en-US" sz="1200" dirty="0"/>
          </a:p>
        </p:txBody>
      </p:sp>
      <p:sp>
        <p:nvSpPr>
          <p:cNvPr id="44" name="Text 10"/>
          <p:cNvSpPr/>
          <p:nvPr/>
        </p:nvSpPr>
        <p:spPr>
          <a:xfrm>
            <a:off x="1181100" y="4953000"/>
            <a:ext cx="82296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指導老師</a:t>
            </a:r>
            <a:endParaRPr lang="en-US" sz="1350" dirty="0"/>
          </a:p>
        </p:txBody>
      </p:sp>
      <p:sp>
        <p:nvSpPr>
          <p:cNvPr id="45" name="Text 11"/>
          <p:cNvSpPr/>
          <p:nvPr/>
        </p:nvSpPr>
        <p:spPr>
          <a:xfrm>
            <a:off x="1181100" y="5219700"/>
            <a:ext cx="82296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張庭祯</a:t>
            </a:r>
            <a:endParaRPr lang="en-US" sz="1200" dirty="0"/>
          </a:p>
        </p:txBody>
      </p:sp>
      <p:sp>
        <p:nvSpPr>
          <p:cNvPr id="46" name="Text 12"/>
          <p:cNvSpPr/>
          <p:nvPr/>
        </p:nvSpPr>
        <p:spPr>
          <a:xfrm>
            <a:off x="6896100" y="1447800"/>
            <a:ext cx="246888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參考資料與图片来源</a:t>
            </a:r>
            <a:endParaRPr lang="en-US" sz="1800" dirty="0"/>
          </a:p>
        </p:txBody>
      </p:sp>
      <p:sp>
        <p:nvSpPr>
          <p:cNvPr id="47" name="Text 13"/>
          <p:cNvSpPr/>
          <p:nvPr/>
        </p:nvSpPr>
        <p:spPr>
          <a:xfrm>
            <a:off x="6819900" y="2095500"/>
            <a:ext cx="82296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前端框架</a:t>
            </a:r>
            <a:endParaRPr lang="en-US" sz="1350" dirty="0"/>
          </a:p>
        </p:txBody>
      </p:sp>
      <p:sp>
        <p:nvSpPr>
          <p:cNvPr id="48" name="Text 14"/>
          <p:cNvSpPr/>
          <p:nvPr/>
        </p:nvSpPr>
        <p:spPr>
          <a:xfrm>
            <a:off x="6553200" y="2438400"/>
            <a:ext cx="265176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Vue.js官方文件</a:t>
            </a:r>
            <a:endParaRPr lang="en-US" sz="1200" dirty="0"/>
          </a:p>
        </p:txBody>
      </p:sp>
      <p:sp>
        <p:nvSpPr>
          <p:cNvPr id="49" name="Text 15"/>
          <p:cNvSpPr/>
          <p:nvPr/>
        </p:nvSpPr>
        <p:spPr>
          <a:xfrm>
            <a:off x="9448800" y="2095500"/>
            <a:ext cx="82296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後端技術</a:t>
            </a:r>
            <a:endParaRPr lang="en-US" sz="1350" dirty="0"/>
          </a:p>
        </p:txBody>
      </p:sp>
      <p:sp>
        <p:nvSpPr>
          <p:cNvPr id="50" name="Text 16"/>
          <p:cNvSpPr/>
          <p:nvPr/>
        </p:nvSpPr>
        <p:spPr>
          <a:xfrm>
            <a:off x="9220200" y="2438400"/>
            <a:ext cx="265176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Spring Boot文件</a:t>
            </a:r>
            <a:endParaRPr lang="en-US" sz="1200" dirty="0"/>
          </a:p>
        </p:txBody>
      </p:sp>
      <p:sp>
        <p:nvSpPr>
          <p:cNvPr id="51" name="Text 17"/>
          <p:cNvSpPr/>
          <p:nvPr/>
        </p:nvSpPr>
        <p:spPr>
          <a:xfrm>
            <a:off x="6762750" y="3124200"/>
            <a:ext cx="61722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資料庫</a:t>
            </a:r>
            <a:endParaRPr lang="en-US" sz="1350" dirty="0"/>
          </a:p>
        </p:txBody>
      </p:sp>
      <p:sp>
        <p:nvSpPr>
          <p:cNvPr id="52" name="Text 18"/>
          <p:cNvSpPr/>
          <p:nvPr/>
        </p:nvSpPr>
        <p:spPr>
          <a:xfrm>
            <a:off x="6553200" y="3467100"/>
            <a:ext cx="22098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MySQL官方文件</a:t>
            </a:r>
            <a:endParaRPr lang="en-US" sz="1200" dirty="0"/>
          </a:p>
        </p:txBody>
      </p:sp>
      <p:sp>
        <p:nvSpPr>
          <p:cNvPr id="53" name="Text 19"/>
          <p:cNvSpPr/>
          <p:nvPr/>
        </p:nvSpPr>
        <p:spPr>
          <a:xfrm>
            <a:off x="9448800" y="3124200"/>
            <a:ext cx="737056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API設計</a:t>
            </a:r>
            <a:endParaRPr lang="en-US" sz="1350" dirty="0"/>
          </a:p>
        </p:txBody>
      </p:sp>
      <p:sp>
        <p:nvSpPr>
          <p:cNvPr id="54" name="Text 20"/>
          <p:cNvSpPr/>
          <p:nvPr/>
        </p:nvSpPr>
        <p:spPr>
          <a:xfrm>
            <a:off x="9220200" y="3467100"/>
            <a:ext cx="265176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RESTful API指南</a:t>
            </a:r>
            <a:endParaRPr lang="en-US" sz="1200" dirty="0"/>
          </a:p>
        </p:txBody>
      </p:sp>
      <p:sp>
        <p:nvSpPr>
          <p:cNvPr id="55" name="Text 21"/>
          <p:cNvSpPr/>
          <p:nvPr/>
        </p:nvSpPr>
        <p:spPr>
          <a:xfrm>
            <a:off x="6800850" y="4152900"/>
            <a:ext cx="82296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電子商務</a:t>
            </a:r>
            <a:endParaRPr lang="en-US" sz="1350" dirty="0"/>
          </a:p>
        </p:txBody>
      </p:sp>
      <p:sp>
        <p:nvSpPr>
          <p:cNvPr id="56" name="Text 22"/>
          <p:cNvSpPr/>
          <p:nvPr/>
        </p:nvSpPr>
        <p:spPr>
          <a:xfrm>
            <a:off x="6553200" y="4495800"/>
            <a:ext cx="22098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線上支付流程</a:t>
            </a:r>
            <a:endParaRPr lang="en-US" sz="1200" dirty="0"/>
          </a:p>
        </p:txBody>
      </p:sp>
      <p:sp>
        <p:nvSpPr>
          <p:cNvPr id="57" name="Text 23"/>
          <p:cNvSpPr/>
          <p:nvPr/>
        </p:nvSpPr>
        <p:spPr>
          <a:xfrm>
            <a:off x="9448800" y="4152900"/>
            <a:ext cx="622756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UI設計</a:t>
            </a:r>
            <a:endParaRPr lang="en-US" sz="1350" dirty="0"/>
          </a:p>
        </p:txBody>
      </p:sp>
      <p:sp>
        <p:nvSpPr>
          <p:cNvPr id="58" name="Text 24"/>
          <p:cNvSpPr/>
          <p:nvPr/>
        </p:nvSpPr>
        <p:spPr>
          <a:xfrm>
            <a:off x="9220200" y="4495800"/>
            <a:ext cx="265176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Material Design</a:t>
            </a:r>
            <a:endParaRPr lang="en-US" sz="1200" dirty="0"/>
          </a:p>
        </p:txBody>
      </p:sp>
      <p:sp>
        <p:nvSpPr>
          <p:cNvPr id="59" name="Text 25"/>
          <p:cNvSpPr/>
          <p:nvPr/>
        </p:nvSpPr>
        <p:spPr>
          <a:xfrm>
            <a:off x="381000" y="6477000"/>
            <a:ext cx="219456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個人智慧服裝線上商務平台</a:t>
            </a:r>
            <a:endParaRPr lang="en-US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11811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143000"/>
            <a:ext cx="12192000" cy="381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" y="1695450"/>
            <a:ext cx="5181600" cy="8001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2000" y="1866900"/>
            <a:ext cx="457200" cy="4572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5350" y="1962150"/>
            <a:ext cx="190500" cy="2667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00800" y="1695450"/>
            <a:ext cx="5181600" cy="8001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53200" y="1866900"/>
            <a:ext cx="457200" cy="4572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662738" y="1962150"/>
            <a:ext cx="238125" cy="2667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09600" y="2800350"/>
            <a:ext cx="5181600" cy="8001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2000" y="2971800"/>
            <a:ext cx="457200" cy="4572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95350" y="3067050"/>
            <a:ext cx="190500" cy="2667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400800" y="2800350"/>
            <a:ext cx="5181600" cy="8001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553200" y="2971800"/>
            <a:ext cx="457200" cy="4572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686550" y="3067050"/>
            <a:ext cx="190500" cy="2667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09600" y="3905250"/>
            <a:ext cx="5181600" cy="8001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62000" y="4076700"/>
            <a:ext cx="457200" cy="4572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04875" y="4171950"/>
            <a:ext cx="171450" cy="2667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400800" y="3905250"/>
            <a:ext cx="5181600" cy="80010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553200" y="4076700"/>
            <a:ext cx="457200" cy="45720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686550" y="4171950"/>
            <a:ext cx="190500" cy="266700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09600" y="5010150"/>
            <a:ext cx="5181600" cy="800100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762000" y="5181600"/>
            <a:ext cx="457200" cy="457200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895350" y="5276850"/>
            <a:ext cx="190500" cy="266700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6400800" y="5010150"/>
            <a:ext cx="5181600" cy="800100"/>
          </a:xfrm>
          <a:prstGeom prst="rect">
            <a:avLst/>
          </a:prstGeom>
        </p:spPr>
      </p:pic>
      <p:pic>
        <p:nvPicPr>
          <p:cNvPr id="27" name="Image 25" descr="preencoded.png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6553200" y="5181600"/>
            <a:ext cx="457200" cy="457200"/>
          </a:xfrm>
          <a:prstGeom prst="rect">
            <a:avLst/>
          </a:prstGeom>
        </p:spPr>
      </p:pic>
      <p:pic>
        <p:nvPicPr>
          <p:cNvPr id="28" name="Image 26" descr="preencoded.png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6662738" y="5276850"/>
            <a:ext cx="238125" cy="266700"/>
          </a:xfrm>
          <a:prstGeom prst="rect">
            <a:avLst/>
          </a:prstGeom>
        </p:spPr>
      </p:pic>
      <p:pic>
        <p:nvPicPr>
          <p:cNvPr id="29" name="Image 27" descr="preencoded.png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0" y="6324600"/>
            <a:ext cx="12192000" cy="533400"/>
          </a:xfrm>
          <a:prstGeom prst="rect">
            <a:avLst/>
          </a:prstGeom>
        </p:spPr>
      </p:pic>
      <p:sp>
        <p:nvSpPr>
          <p:cNvPr id="30" name="Text 0"/>
          <p:cNvSpPr/>
          <p:nvPr/>
        </p:nvSpPr>
        <p:spPr>
          <a:xfrm>
            <a:off x="5334000" y="304800"/>
            <a:ext cx="1828800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500"/>
              </a:lnSpc>
              <a:buNone/>
            </a:pPr>
            <a:r>
              <a:rPr lang="en-US" sz="3000" b="1" dirty="0">
                <a:solidFill>
                  <a:srgbClr val="33333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專案大綱</a:t>
            </a:r>
            <a:endParaRPr lang="en-US" sz="3000" dirty="0"/>
          </a:p>
        </p:txBody>
      </p:sp>
      <p:sp>
        <p:nvSpPr>
          <p:cNvPr id="31" name="Text 1"/>
          <p:cNvSpPr/>
          <p:nvPr/>
        </p:nvSpPr>
        <p:spPr>
          <a:xfrm>
            <a:off x="1371600" y="1847850"/>
            <a:ext cx="24384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專案介紹</a:t>
            </a:r>
            <a:endParaRPr lang="en-US" sz="1500" dirty="0"/>
          </a:p>
        </p:txBody>
      </p:sp>
      <p:sp>
        <p:nvSpPr>
          <p:cNvPr id="32" name="Text 2"/>
          <p:cNvSpPr/>
          <p:nvPr/>
        </p:nvSpPr>
        <p:spPr>
          <a:xfrm>
            <a:off x="1371600" y="2114550"/>
            <a:ext cx="292608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個人智慧服裝線上商務平台項目概述</a:t>
            </a:r>
            <a:endParaRPr lang="en-US" sz="1200" dirty="0"/>
          </a:p>
        </p:txBody>
      </p:sp>
      <p:sp>
        <p:nvSpPr>
          <p:cNvPr id="33" name="Text 3"/>
          <p:cNvSpPr/>
          <p:nvPr/>
        </p:nvSpPr>
        <p:spPr>
          <a:xfrm>
            <a:off x="7162800" y="1847850"/>
            <a:ext cx="219134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Frontend架構</a:t>
            </a:r>
            <a:endParaRPr lang="en-US" sz="1500" dirty="0"/>
          </a:p>
        </p:txBody>
      </p:sp>
      <p:sp>
        <p:nvSpPr>
          <p:cNvPr id="34" name="Text 4"/>
          <p:cNvSpPr/>
          <p:nvPr/>
        </p:nvSpPr>
        <p:spPr>
          <a:xfrm>
            <a:off x="7162800" y="2114550"/>
            <a:ext cx="219134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前端Vue.js結構與實現方式</a:t>
            </a:r>
            <a:endParaRPr lang="en-US" sz="1200" dirty="0"/>
          </a:p>
        </p:txBody>
      </p:sp>
      <p:sp>
        <p:nvSpPr>
          <p:cNvPr id="35" name="Text 5"/>
          <p:cNvSpPr/>
          <p:nvPr/>
        </p:nvSpPr>
        <p:spPr>
          <a:xfrm>
            <a:off x="1371600" y="2952750"/>
            <a:ext cx="201168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Backend架構</a:t>
            </a:r>
            <a:endParaRPr lang="en-US" sz="1500" dirty="0"/>
          </a:p>
        </p:txBody>
      </p:sp>
      <p:sp>
        <p:nvSpPr>
          <p:cNvPr id="36" name="Text 6"/>
          <p:cNvSpPr/>
          <p:nvPr/>
        </p:nvSpPr>
        <p:spPr>
          <a:xfrm>
            <a:off x="1371600" y="3219450"/>
            <a:ext cx="201168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後端架構與核心組件說明</a:t>
            </a:r>
            <a:endParaRPr lang="en-US" sz="1200" dirty="0"/>
          </a:p>
        </p:txBody>
      </p:sp>
      <p:sp>
        <p:nvSpPr>
          <p:cNvPr id="37" name="Text 7"/>
          <p:cNvSpPr/>
          <p:nvPr/>
        </p:nvSpPr>
        <p:spPr>
          <a:xfrm>
            <a:off x="7162800" y="2952750"/>
            <a:ext cx="1655862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API呼叫</a:t>
            </a:r>
            <a:endParaRPr lang="en-US" sz="1500" dirty="0"/>
          </a:p>
        </p:txBody>
      </p:sp>
      <p:sp>
        <p:nvSpPr>
          <p:cNvPr id="38" name="Text 8"/>
          <p:cNvSpPr/>
          <p:nvPr/>
        </p:nvSpPr>
        <p:spPr>
          <a:xfrm>
            <a:off x="7162800" y="3219450"/>
            <a:ext cx="1987034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接口設計與Vue腳本實現</a:t>
            </a:r>
            <a:endParaRPr lang="en-US" sz="1200" dirty="0"/>
          </a:p>
        </p:txBody>
      </p:sp>
      <p:sp>
        <p:nvSpPr>
          <p:cNvPr id="39" name="Text 9"/>
          <p:cNvSpPr/>
          <p:nvPr/>
        </p:nvSpPr>
        <p:spPr>
          <a:xfrm>
            <a:off x="1371600" y="4057650"/>
            <a:ext cx="201168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資料庫模型與說明</a:t>
            </a:r>
            <a:endParaRPr lang="en-US" sz="1500" dirty="0"/>
          </a:p>
        </p:txBody>
      </p:sp>
      <p:sp>
        <p:nvSpPr>
          <p:cNvPr id="40" name="Text 10"/>
          <p:cNvSpPr/>
          <p:nvPr/>
        </p:nvSpPr>
        <p:spPr>
          <a:xfrm>
            <a:off x="1371600" y="4324350"/>
            <a:ext cx="201168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實體關係圖與資料庫設計</a:t>
            </a:r>
            <a:endParaRPr lang="en-US" sz="1200" dirty="0"/>
          </a:p>
        </p:txBody>
      </p:sp>
      <p:sp>
        <p:nvSpPr>
          <p:cNvPr id="41" name="Text 11"/>
          <p:cNvSpPr/>
          <p:nvPr/>
        </p:nvSpPr>
        <p:spPr>
          <a:xfrm>
            <a:off x="7162800" y="4057650"/>
            <a:ext cx="201168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系統功能介紹</a:t>
            </a:r>
            <a:endParaRPr lang="en-US" sz="1500" dirty="0"/>
          </a:p>
        </p:txBody>
      </p:sp>
      <p:sp>
        <p:nvSpPr>
          <p:cNvPr id="42" name="Text 12"/>
          <p:cNvSpPr/>
          <p:nvPr/>
        </p:nvSpPr>
        <p:spPr>
          <a:xfrm>
            <a:off x="7162800" y="4324350"/>
            <a:ext cx="201168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平台核心功能與操作流程</a:t>
            </a:r>
            <a:endParaRPr lang="en-US" sz="1200" dirty="0"/>
          </a:p>
        </p:txBody>
      </p:sp>
      <p:sp>
        <p:nvSpPr>
          <p:cNvPr id="43" name="Text 13"/>
          <p:cNvSpPr/>
          <p:nvPr/>
        </p:nvSpPr>
        <p:spPr>
          <a:xfrm>
            <a:off x="1371600" y="5162550"/>
            <a:ext cx="201168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結論與展望</a:t>
            </a:r>
            <a:endParaRPr lang="en-US" sz="1500" dirty="0"/>
          </a:p>
        </p:txBody>
      </p:sp>
      <p:sp>
        <p:nvSpPr>
          <p:cNvPr id="44" name="Text 14"/>
          <p:cNvSpPr/>
          <p:nvPr/>
        </p:nvSpPr>
        <p:spPr>
          <a:xfrm>
            <a:off x="1371600" y="5429250"/>
            <a:ext cx="201168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項目成果總結與未來發展</a:t>
            </a:r>
            <a:endParaRPr lang="en-US" sz="1200" dirty="0"/>
          </a:p>
        </p:txBody>
      </p:sp>
      <p:sp>
        <p:nvSpPr>
          <p:cNvPr id="45" name="Text 15"/>
          <p:cNvSpPr/>
          <p:nvPr/>
        </p:nvSpPr>
        <p:spPr>
          <a:xfrm>
            <a:off x="7162800" y="5162550"/>
            <a:ext cx="20574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組員分工與參考資料</a:t>
            </a:r>
            <a:endParaRPr lang="en-US" sz="1500" dirty="0"/>
          </a:p>
        </p:txBody>
      </p:sp>
      <p:sp>
        <p:nvSpPr>
          <p:cNvPr id="46" name="Text 16"/>
          <p:cNvSpPr/>
          <p:nvPr/>
        </p:nvSpPr>
        <p:spPr>
          <a:xfrm>
            <a:off x="7162800" y="5429250"/>
            <a:ext cx="20574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團隊貢獻與參考來源</a:t>
            </a:r>
            <a:endParaRPr lang="en-US" sz="1200" dirty="0"/>
          </a:p>
        </p:txBody>
      </p:sp>
      <p:sp>
        <p:nvSpPr>
          <p:cNvPr id="47" name="Text 17"/>
          <p:cNvSpPr/>
          <p:nvPr/>
        </p:nvSpPr>
        <p:spPr>
          <a:xfrm>
            <a:off x="381000" y="6477000"/>
            <a:ext cx="219456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個人智慧服裝線上商務平台</a:t>
            </a:r>
            <a:endParaRPr lang="en-US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7058025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11811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143000"/>
            <a:ext cx="12192000" cy="381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" y="1485900"/>
            <a:ext cx="10972800" cy="1076325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" y="2867025"/>
            <a:ext cx="3505200" cy="15621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0100" y="3057525"/>
            <a:ext cx="571500" cy="5715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2975" y="3190875"/>
            <a:ext cx="285750" cy="3048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43400" y="2867025"/>
            <a:ext cx="3505200" cy="15621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33900" y="3057525"/>
            <a:ext cx="571500" cy="5715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691063" y="3190875"/>
            <a:ext cx="257175" cy="3048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77200" y="2867025"/>
            <a:ext cx="3505200" cy="15621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267700" y="3057525"/>
            <a:ext cx="571500" cy="5715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424863" y="3190875"/>
            <a:ext cx="257175" cy="3048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" y="4657725"/>
            <a:ext cx="3505200" cy="15621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00100" y="4848225"/>
            <a:ext cx="571500" cy="5715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71550" y="4981575"/>
            <a:ext cx="228600" cy="3048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43400" y="4657725"/>
            <a:ext cx="3505200" cy="15621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533900" y="4848225"/>
            <a:ext cx="571500" cy="5715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705350" y="4981575"/>
            <a:ext cx="228600" cy="30480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77200" y="4657725"/>
            <a:ext cx="3505200" cy="156210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267700" y="4848225"/>
            <a:ext cx="571500" cy="571500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439150" y="4981575"/>
            <a:ext cx="228600" cy="304800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0" y="6524625"/>
            <a:ext cx="12192000" cy="533400"/>
          </a:xfrm>
          <a:prstGeom prst="rect">
            <a:avLst/>
          </a:prstGeom>
        </p:spPr>
      </p:pic>
      <p:sp>
        <p:nvSpPr>
          <p:cNvPr id="25" name="Text 0"/>
          <p:cNvSpPr/>
          <p:nvPr/>
        </p:nvSpPr>
        <p:spPr>
          <a:xfrm>
            <a:off x="5334000" y="304800"/>
            <a:ext cx="1828800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500"/>
              </a:lnSpc>
              <a:buNone/>
            </a:pPr>
            <a:r>
              <a:rPr lang="en-US" sz="3000" b="1" dirty="0">
                <a:solidFill>
                  <a:srgbClr val="33333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專案介紹</a:t>
            </a:r>
            <a:endParaRPr lang="en-US" sz="3000" dirty="0"/>
          </a:p>
        </p:txBody>
      </p:sp>
      <p:sp>
        <p:nvSpPr>
          <p:cNvPr id="26" name="Text 1"/>
          <p:cNvSpPr/>
          <p:nvPr/>
        </p:nvSpPr>
        <p:spPr>
          <a:xfrm>
            <a:off x="838200" y="1714500"/>
            <a:ext cx="10515600" cy="6191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38"/>
              </a:lnSpc>
              <a:buNone/>
            </a:pPr>
            <a:r>
              <a:rPr lang="en-US" sz="15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本專案為一個整合型的智慧服装電商平台，提供帳戶登錄、商品瀏覽、平台折扣訊息輪播、購物車管理及訂單查詢、會員中心等完整功能。透過此平台，可模擬線上購物流程，適合小型電商商家自行上架與管理商品，打造專屬的線上銷售環境。</a:t>
            </a:r>
            <a:endParaRPr lang="en-US" sz="1500" dirty="0"/>
          </a:p>
        </p:txBody>
      </p:sp>
      <p:sp>
        <p:nvSpPr>
          <p:cNvPr id="27" name="Text 2"/>
          <p:cNvSpPr/>
          <p:nvPr/>
        </p:nvSpPr>
        <p:spPr>
          <a:xfrm>
            <a:off x="1524000" y="3209925"/>
            <a:ext cx="9144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帳戶系統</a:t>
            </a:r>
            <a:endParaRPr lang="en-US" sz="1500" dirty="0"/>
          </a:p>
        </p:txBody>
      </p:sp>
      <p:sp>
        <p:nvSpPr>
          <p:cNvPr id="28" name="Text 3"/>
          <p:cNvSpPr/>
          <p:nvPr/>
        </p:nvSpPr>
        <p:spPr>
          <a:xfrm>
            <a:off x="800100" y="3781425"/>
            <a:ext cx="31242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提供會員登入、註冊、密碼管理等功能，支持個人化服務</a:t>
            </a:r>
            <a:endParaRPr lang="en-US" sz="1200" dirty="0"/>
          </a:p>
        </p:txBody>
      </p:sp>
      <p:sp>
        <p:nvSpPr>
          <p:cNvPr id="29" name="Text 4"/>
          <p:cNvSpPr/>
          <p:nvPr/>
        </p:nvSpPr>
        <p:spPr>
          <a:xfrm>
            <a:off x="5257800" y="3209925"/>
            <a:ext cx="9144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商品管理</a:t>
            </a:r>
            <a:endParaRPr lang="en-US" sz="1500" dirty="0"/>
          </a:p>
        </p:txBody>
      </p:sp>
      <p:sp>
        <p:nvSpPr>
          <p:cNvPr id="30" name="Text 5"/>
          <p:cNvSpPr/>
          <p:nvPr/>
        </p:nvSpPr>
        <p:spPr>
          <a:xfrm>
            <a:off x="4533900" y="3781425"/>
            <a:ext cx="31242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商家可自行上架、編輯、下架商品，管理商品庫存</a:t>
            </a:r>
            <a:endParaRPr lang="en-US" sz="1200" dirty="0"/>
          </a:p>
        </p:txBody>
      </p:sp>
      <p:sp>
        <p:nvSpPr>
          <p:cNvPr id="31" name="Text 6"/>
          <p:cNvSpPr/>
          <p:nvPr/>
        </p:nvSpPr>
        <p:spPr>
          <a:xfrm>
            <a:off x="8991600" y="3209925"/>
            <a:ext cx="9144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購物體驗</a:t>
            </a:r>
            <a:endParaRPr lang="en-US" sz="1500" dirty="0"/>
          </a:p>
        </p:txBody>
      </p:sp>
      <p:sp>
        <p:nvSpPr>
          <p:cNvPr id="32" name="Text 7"/>
          <p:cNvSpPr/>
          <p:nvPr/>
        </p:nvSpPr>
        <p:spPr>
          <a:xfrm>
            <a:off x="8267700" y="3781425"/>
            <a:ext cx="31242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模擬完整購物流程，包含商品瀏覽、加入購物車、結帳訂單</a:t>
            </a:r>
            <a:endParaRPr lang="en-US" sz="1200" dirty="0"/>
          </a:p>
        </p:txBody>
      </p:sp>
      <p:sp>
        <p:nvSpPr>
          <p:cNvPr id="33" name="Text 8"/>
          <p:cNvSpPr/>
          <p:nvPr/>
        </p:nvSpPr>
        <p:spPr>
          <a:xfrm>
            <a:off x="1524000" y="5000625"/>
            <a:ext cx="9144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優惠活動</a:t>
            </a:r>
            <a:endParaRPr lang="en-US" sz="1500" dirty="0"/>
          </a:p>
        </p:txBody>
      </p:sp>
      <p:sp>
        <p:nvSpPr>
          <p:cNvPr id="34" name="Text 9"/>
          <p:cNvSpPr/>
          <p:nvPr/>
        </p:nvSpPr>
        <p:spPr>
          <a:xfrm>
            <a:off x="800100" y="5572125"/>
            <a:ext cx="374904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平台折扣訊息輪播，支持促銷活動與優惠碼</a:t>
            </a:r>
            <a:endParaRPr lang="en-US" sz="1200" dirty="0"/>
          </a:p>
        </p:txBody>
      </p:sp>
      <p:sp>
        <p:nvSpPr>
          <p:cNvPr id="35" name="Text 10"/>
          <p:cNvSpPr/>
          <p:nvPr/>
        </p:nvSpPr>
        <p:spPr>
          <a:xfrm>
            <a:off x="5257800" y="5000625"/>
            <a:ext cx="9144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會員中心</a:t>
            </a:r>
            <a:endParaRPr lang="en-US" sz="1500" dirty="0"/>
          </a:p>
        </p:txBody>
      </p:sp>
      <p:sp>
        <p:nvSpPr>
          <p:cNvPr id="36" name="Text 11"/>
          <p:cNvSpPr/>
          <p:nvPr/>
        </p:nvSpPr>
        <p:spPr>
          <a:xfrm>
            <a:off x="4533900" y="5572125"/>
            <a:ext cx="31242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會員可查看訂單歷史、收藏商品、管理個人資料</a:t>
            </a:r>
            <a:endParaRPr lang="en-US" sz="1200" dirty="0"/>
          </a:p>
        </p:txBody>
      </p:sp>
      <p:sp>
        <p:nvSpPr>
          <p:cNvPr id="37" name="Text 12"/>
          <p:cNvSpPr/>
          <p:nvPr/>
        </p:nvSpPr>
        <p:spPr>
          <a:xfrm>
            <a:off x="8991600" y="5000625"/>
            <a:ext cx="11430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個性化定制</a:t>
            </a:r>
            <a:endParaRPr lang="en-US" sz="1500" dirty="0"/>
          </a:p>
        </p:txBody>
      </p:sp>
      <p:sp>
        <p:nvSpPr>
          <p:cNvPr id="38" name="Text 13"/>
          <p:cNvSpPr/>
          <p:nvPr/>
        </p:nvSpPr>
        <p:spPr>
          <a:xfrm>
            <a:off x="8267700" y="5572125"/>
            <a:ext cx="374904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支持商家自定義品牌風格，打造專屬銷售環境</a:t>
            </a:r>
            <a:endParaRPr lang="en-US" sz="1200" dirty="0"/>
          </a:p>
        </p:txBody>
      </p:sp>
      <p:sp>
        <p:nvSpPr>
          <p:cNvPr id="39" name="Text 14"/>
          <p:cNvSpPr/>
          <p:nvPr/>
        </p:nvSpPr>
        <p:spPr>
          <a:xfrm>
            <a:off x="381000" y="6677025"/>
            <a:ext cx="219456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個人智慧服裝線上商務平台</a:t>
            </a:r>
            <a:endParaRPr lang="en-US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73533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10287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990600"/>
            <a:ext cx="12192000" cy="381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71700" y="1562100"/>
            <a:ext cx="2286000" cy="5715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24100" y="1714500"/>
            <a:ext cx="190500" cy="2667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09700" y="2419350"/>
            <a:ext cx="1714500" cy="4953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24000" y="2533650"/>
            <a:ext cx="171450" cy="2667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95700" y="2419350"/>
            <a:ext cx="1714500" cy="4953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810000" y="2533650"/>
            <a:ext cx="152400" cy="2667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19200" y="3371850"/>
            <a:ext cx="1714500" cy="4953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33500" y="3486150"/>
            <a:ext cx="190500" cy="2667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124200" y="3371850"/>
            <a:ext cx="1714500" cy="4953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238500" y="3486150"/>
            <a:ext cx="171450" cy="2667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171700" y="4324350"/>
            <a:ext cx="1714500" cy="6858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286000" y="4533900"/>
            <a:ext cx="171450" cy="2667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171700" y="5276850"/>
            <a:ext cx="1714500" cy="4953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286000" y="5391150"/>
            <a:ext cx="190500" cy="2667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28625" y="1181100"/>
            <a:ext cx="6762750" cy="54864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528471" y="1181100"/>
            <a:ext cx="4206180" cy="255270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7757071" y="1828800"/>
            <a:ext cx="152400" cy="15240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7757071" y="2171700"/>
            <a:ext cx="152400" cy="152400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7757071" y="2743200"/>
            <a:ext cx="152400" cy="152400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7757071" y="3086100"/>
            <a:ext cx="152400" cy="152400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528471" y="3886200"/>
            <a:ext cx="4206180" cy="2781300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7757071" y="4533900"/>
            <a:ext cx="190500" cy="152400"/>
          </a:xfrm>
          <a:prstGeom prst="rect">
            <a:avLst/>
          </a:prstGeom>
        </p:spPr>
      </p:pic>
      <p:pic>
        <p:nvPicPr>
          <p:cNvPr id="27" name="Image 25" descr="preencoded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7757071" y="5105400"/>
            <a:ext cx="114300" cy="152400"/>
          </a:xfrm>
          <a:prstGeom prst="rect">
            <a:avLst/>
          </a:prstGeom>
        </p:spPr>
      </p:pic>
      <p:pic>
        <p:nvPicPr>
          <p:cNvPr id="28" name="Image 26" descr="preencoded.png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7757071" y="5676900"/>
            <a:ext cx="152400" cy="152400"/>
          </a:xfrm>
          <a:prstGeom prst="rect">
            <a:avLst/>
          </a:prstGeom>
        </p:spPr>
      </p:pic>
      <p:pic>
        <p:nvPicPr>
          <p:cNvPr id="29" name="Image 27" descr="preencoded.png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757071" y="6019800"/>
            <a:ext cx="152400" cy="152400"/>
          </a:xfrm>
          <a:prstGeom prst="rect">
            <a:avLst/>
          </a:prstGeom>
        </p:spPr>
      </p:pic>
      <p:pic>
        <p:nvPicPr>
          <p:cNvPr id="30" name="Image 28" descr="preencoded.png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0" y="6819900"/>
            <a:ext cx="12192000" cy="533400"/>
          </a:xfrm>
          <a:prstGeom prst="rect">
            <a:avLst/>
          </a:prstGeom>
        </p:spPr>
      </p:pic>
      <p:sp>
        <p:nvSpPr>
          <p:cNvPr id="31" name="Text 0"/>
          <p:cNvSpPr/>
          <p:nvPr/>
        </p:nvSpPr>
        <p:spPr>
          <a:xfrm>
            <a:off x="4744343" y="228600"/>
            <a:ext cx="3243977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500"/>
              </a:lnSpc>
              <a:buNone/>
            </a:pPr>
            <a:r>
              <a:rPr lang="en-US" sz="3000" b="1" dirty="0">
                <a:solidFill>
                  <a:srgbClr val="33333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Frontend架構</a:t>
            </a:r>
            <a:endParaRPr lang="en-US" sz="3000" dirty="0"/>
          </a:p>
        </p:txBody>
      </p:sp>
      <p:sp>
        <p:nvSpPr>
          <p:cNvPr id="39" name="Text 8"/>
          <p:cNvSpPr/>
          <p:nvPr/>
        </p:nvSpPr>
        <p:spPr>
          <a:xfrm>
            <a:off x="7757071" y="1409700"/>
            <a:ext cx="374898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前端架構特色</a:t>
            </a:r>
            <a:endParaRPr lang="en-US" sz="1500" dirty="0"/>
          </a:p>
        </p:txBody>
      </p:sp>
      <p:sp>
        <p:nvSpPr>
          <p:cNvPr id="40" name="Text 9"/>
          <p:cNvSpPr/>
          <p:nvPr/>
        </p:nvSpPr>
        <p:spPr>
          <a:xfrm>
            <a:off x="7985671" y="1790700"/>
            <a:ext cx="42030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使用Vue.js框架打造響應式介面，提供流暢購物體驗</a:t>
            </a:r>
            <a:endParaRPr lang="en-US" sz="1200" dirty="0"/>
          </a:p>
        </p:txBody>
      </p:sp>
      <p:sp>
        <p:nvSpPr>
          <p:cNvPr id="41" name="Text 10"/>
          <p:cNvSpPr/>
          <p:nvPr/>
        </p:nvSpPr>
        <p:spPr>
          <a:xfrm>
            <a:off x="7985671" y="2133600"/>
            <a:ext cx="352038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整合Vuex管理應用程式狀態，實現購物車與會員功能</a:t>
            </a:r>
            <a:endParaRPr lang="en-US" sz="1200" dirty="0"/>
          </a:p>
        </p:txBody>
      </p:sp>
      <p:sp>
        <p:nvSpPr>
          <p:cNvPr id="42" name="Text 11"/>
          <p:cNvSpPr/>
          <p:nvPr/>
        </p:nvSpPr>
        <p:spPr>
          <a:xfrm>
            <a:off x="7985671" y="2705100"/>
            <a:ext cx="4223564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路由系統(Router)管理頁面切換，提供單頁應用體驗</a:t>
            </a:r>
            <a:endParaRPr lang="en-US" sz="1200" dirty="0"/>
          </a:p>
        </p:txBody>
      </p:sp>
      <p:sp>
        <p:nvSpPr>
          <p:cNvPr id="43" name="Text 12"/>
          <p:cNvSpPr/>
          <p:nvPr/>
        </p:nvSpPr>
        <p:spPr>
          <a:xfrm>
            <a:off x="7985671" y="3048000"/>
            <a:ext cx="352038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組件(Component)化設計，提高代碼重用性與維護性</a:t>
            </a:r>
            <a:endParaRPr lang="en-US" sz="1200" dirty="0"/>
          </a:p>
        </p:txBody>
      </p:sp>
      <p:sp>
        <p:nvSpPr>
          <p:cNvPr id="44" name="Text 13"/>
          <p:cNvSpPr/>
          <p:nvPr/>
        </p:nvSpPr>
        <p:spPr>
          <a:xfrm>
            <a:off x="7757071" y="4114800"/>
            <a:ext cx="374898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設計理念</a:t>
            </a:r>
            <a:endParaRPr lang="en-US" sz="1500" dirty="0"/>
          </a:p>
        </p:txBody>
      </p:sp>
      <p:sp>
        <p:nvSpPr>
          <p:cNvPr id="45" name="Text 14"/>
          <p:cNvSpPr/>
          <p:nvPr/>
        </p:nvSpPr>
        <p:spPr>
          <a:xfrm>
            <a:off x="8023771" y="4495800"/>
            <a:ext cx="348228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 err="1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時尚簡約風格</a:t>
            </a:r>
            <a:r>
              <a:rPr lang="en-US" sz="1200" dirty="0" smtClean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，</a:t>
            </a:r>
            <a:r>
              <a:rPr lang="zh-TW" altLang="en-US" sz="1200" dirty="0" smtClean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象牙</a:t>
            </a:r>
            <a:r>
              <a:rPr lang="en-US" sz="1200" dirty="0" err="1" smtClean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白色與淡色系為主</a:t>
            </a:r>
            <a:r>
              <a:rPr lang="en-US" sz="1200" dirty="0" err="1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，</a:t>
            </a:r>
            <a:r>
              <a:rPr lang="en-US" sz="1200" dirty="0" err="1" smtClean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搭配柔和</a:t>
            </a:r>
            <a:r>
              <a:rPr lang="zh-TW" altLang="en-US" sz="1200" dirty="0" smtClean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漸變</a:t>
            </a:r>
            <a:r>
              <a:rPr lang="en-US" sz="1200" dirty="0" err="1" smtClean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突顯時尚感</a:t>
            </a:r>
            <a:endParaRPr lang="en-US" sz="1200" dirty="0"/>
          </a:p>
        </p:txBody>
      </p:sp>
      <p:sp>
        <p:nvSpPr>
          <p:cNvPr id="46" name="Text 15"/>
          <p:cNvSpPr/>
          <p:nvPr/>
        </p:nvSpPr>
        <p:spPr>
          <a:xfrm>
            <a:off x="7947571" y="5067300"/>
            <a:ext cx="355848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響應式設計，適應多種裝置尺寸，提供一致的使用體驗</a:t>
            </a:r>
            <a:endParaRPr lang="en-US" sz="1200" dirty="0"/>
          </a:p>
        </p:txBody>
      </p:sp>
      <p:sp>
        <p:nvSpPr>
          <p:cNvPr id="47" name="Text 16"/>
          <p:cNvSpPr/>
          <p:nvPr/>
        </p:nvSpPr>
        <p:spPr>
          <a:xfrm>
            <a:off x="7985671" y="5638800"/>
            <a:ext cx="347472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動畫與過渡效果，增強交互感與視覺吸引力</a:t>
            </a:r>
            <a:endParaRPr lang="en-US" sz="1200" dirty="0"/>
          </a:p>
        </p:txBody>
      </p:sp>
      <p:sp>
        <p:nvSpPr>
          <p:cNvPr id="48" name="Text 17"/>
          <p:cNvSpPr/>
          <p:nvPr/>
        </p:nvSpPr>
        <p:spPr>
          <a:xfrm>
            <a:off x="7985671" y="5981700"/>
            <a:ext cx="352038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zh-TW" altLang="en-US" sz="1200" dirty="0" smtClean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介面操作邏輯</a:t>
            </a:r>
            <a:r>
              <a:rPr lang="en-US" sz="1200" dirty="0" err="1" smtClean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優化</a:t>
            </a:r>
            <a:r>
              <a:rPr lang="en-US" sz="1200" dirty="0" err="1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，確保所有用戶群體都能方便使用</a:t>
            </a:r>
            <a:endParaRPr lang="en-US" sz="1200" dirty="0"/>
          </a:p>
        </p:txBody>
      </p:sp>
      <p:sp>
        <p:nvSpPr>
          <p:cNvPr id="49" name="Text 18"/>
          <p:cNvSpPr/>
          <p:nvPr/>
        </p:nvSpPr>
        <p:spPr>
          <a:xfrm>
            <a:off x="381000" y="6972300"/>
            <a:ext cx="219456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個人智慧服裝線上商務平台</a:t>
            </a:r>
            <a:endParaRPr lang="en-US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8001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11811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143000"/>
            <a:ext cx="12192000" cy="381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76800" y="1333500"/>
            <a:ext cx="2438400" cy="11430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29200" y="1485900"/>
            <a:ext cx="381000" cy="3810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24450" y="1600200"/>
            <a:ext cx="190500" cy="1524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86475" y="2705100"/>
            <a:ext cx="19050" cy="3048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76800" y="3009900"/>
            <a:ext cx="2438400" cy="11430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029200" y="3162300"/>
            <a:ext cx="381000" cy="3810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143500" y="3276600"/>
            <a:ext cx="152400" cy="1524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86475" y="4381500"/>
            <a:ext cx="19050" cy="3048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810000" y="4686300"/>
            <a:ext cx="2133600" cy="11430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62400" y="4838700"/>
            <a:ext cx="381000" cy="3810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086225" y="4953000"/>
            <a:ext cx="133350" cy="1524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248400" y="4686300"/>
            <a:ext cx="2133600" cy="11430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400800" y="4838700"/>
            <a:ext cx="381000" cy="3810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515100" y="4953000"/>
            <a:ext cx="152400" cy="1524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86475" y="6057900"/>
            <a:ext cx="19050" cy="3048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810000" y="6362700"/>
            <a:ext cx="2133600" cy="95250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962400" y="6515100"/>
            <a:ext cx="381000" cy="38100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076700" y="6629400"/>
            <a:ext cx="152400" cy="152400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248400" y="6362700"/>
            <a:ext cx="2133600" cy="952500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400800" y="6515100"/>
            <a:ext cx="381000" cy="381000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496050" y="6629400"/>
            <a:ext cx="190500" cy="152400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0" y="7467600"/>
            <a:ext cx="12192000" cy="533400"/>
          </a:xfrm>
          <a:prstGeom prst="rect">
            <a:avLst/>
          </a:prstGeom>
        </p:spPr>
      </p:pic>
      <p:sp>
        <p:nvSpPr>
          <p:cNvPr id="27" name="Text 0"/>
          <p:cNvSpPr/>
          <p:nvPr/>
        </p:nvSpPr>
        <p:spPr>
          <a:xfrm>
            <a:off x="4805511" y="304800"/>
            <a:ext cx="3097173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500"/>
              </a:lnSpc>
              <a:buNone/>
            </a:pPr>
            <a:r>
              <a:rPr lang="en-US" sz="3000" b="1" dirty="0">
                <a:solidFill>
                  <a:srgbClr val="33333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Backend架構</a:t>
            </a:r>
            <a:endParaRPr lang="en-US" sz="3000" dirty="0"/>
          </a:p>
        </p:txBody>
      </p:sp>
      <p:sp>
        <p:nvSpPr>
          <p:cNvPr id="28" name="Text 1"/>
          <p:cNvSpPr/>
          <p:nvPr/>
        </p:nvSpPr>
        <p:spPr>
          <a:xfrm>
            <a:off x="5524500" y="1543050"/>
            <a:ext cx="1291233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E40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Controller</a:t>
            </a:r>
            <a:endParaRPr lang="en-US" sz="1500" dirty="0"/>
          </a:p>
        </p:txBody>
      </p:sp>
      <p:sp>
        <p:nvSpPr>
          <p:cNvPr id="29" name="Text 2"/>
          <p:cNvSpPr/>
          <p:nvPr/>
        </p:nvSpPr>
        <p:spPr>
          <a:xfrm>
            <a:off x="5029200" y="1943100"/>
            <a:ext cx="21336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控制器，處理用戶請求，協調模型與視圖之間的數據流</a:t>
            </a:r>
            <a:endParaRPr lang="en-US" sz="1050" dirty="0"/>
          </a:p>
        </p:txBody>
      </p:sp>
      <p:sp>
        <p:nvSpPr>
          <p:cNvPr id="30" name="Text 3"/>
          <p:cNvSpPr/>
          <p:nvPr/>
        </p:nvSpPr>
        <p:spPr>
          <a:xfrm>
            <a:off x="5524500" y="3219450"/>
            <a:ext cx="950476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66534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Service</a:t>
            </a:r>
            <a:endParaRPr lang="en-US" sz="1500" dirty="0"/>
          </a:p>
        </p:txBody>
      </p:sp>
      <p:sp>
        <p:nvSpPr>
          <p:cNvPr id="31" name="Text 4"/>
          <p:cNvSpPr/>
          <p:nvPr/>
        </p:nvSpPr>
        <p:spPr>
          <a:xfrm>
            <a:off x="5029200" y="3619500"/>
            <a:ext cx="21336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服務層，實現業務邏輯，調用DAO與Repository</a:t>
            </a:r>
            <a:endParaRPr lang="en-US" sz="1050" dirty="0"/>
          </a:p>
        </p:txBody>
      </p:sp>
      <p:sp>
        <p:nvSpPr>
          <p:cNvPr id="32" name="Text 5"/>
          <p:cNvSpPr/>
          <p:nvPr/>
        </p:nvSpPr>
        <p:spPr>
          <a:xfrm>
            <a:off x="4457700" y="4895850"/>
            <a:ext cx="561142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6B21A8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DAO</a:t>
            </a:r>
            <a:endParaRPr lang="en-US" sz="1500" dirty="0"/>
          </a:p>
        </p:txBody>
      </p:sp>
      <p:sp>
        <p:nvSpPr>
          <p:cNvPr id="33" name="Text 6"/>
          <p:cNvSpPr/>
          <p:nvPr/>
        </p:nvSpPr>
        <p:spPr>
          <a:xfrm>
            <a:off x="3962400" y="5295900"/>
            <a:ext cx="18288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資料存取物件，提供抽象資料庫接口</a:t>
            </a:r>
            <a:endParaRPr lang="en-US" sz="1050" dirty="0"/>
          </a:p>
        </p:txBody>
      </p:sp>
      <p:sp>
        <p:nvSpPr>
          <p:cNvPr id="34" name="Text 7"/>
          <p:cNvSpPr/>
          <p:nvPr/>
        </p:nvSpPr>
        <p:spPr>
          <a:xfrm>
            <a:off x="6896100" y="4895850"/>
            <a:ext cx="540068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854D0E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DTO</a:t>
            </a:r>
            <a:endParaRPr lang="en-US" sz="1500" dirty="0"/>
          </a:p>
        </p:txBody>
      </p:sp>
      <p:sp>
        <p:nvSpPr>
          <p:cNvPr id="35" name="Text 8"/>
          <p:cNvSpPr/>
          <p:nvPr/>
        </p:nvSpPr>
        <p:spPr>
          <a:xfrm>
            <a:off x="6400800" y="5295900"/>
            <a:ext cx="18288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資料傳輸物件，用於層間數據傳輸</a:t>
            </a:r>
            <a:endParaRPr lang="en-US" sz="1050" dirty="0"/>
          </a:p>
        </p:txBody>
      </p:sp>
      <p:sp>
        <p:nvSpPr>
          <p:cNvPr id="36" name="Text 9"/>
          <p:cNvSpPr/>
          <p:nvPr/>
        </p:nvSpPr>
        <p:spPr>
          <a:xfrm>
            <a:off x="4457700" y="6572250"/>
            <a:ext cx="78170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9D174D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Model</a:t>
            </a:r>
            <a:endParaRPr lang="en-US" sz="1500" dirty="0"/>
          </a:p>
        </p:txBody>
      </p:sp>
      <p:sp>
        <p:nvSpPr>
          <p:cNvPr id="37" name="Text 10"/>
          <p:cNvSpPr/>
          <p:nvPr/>
        </p:nvSpPr>
        <p:spPr>
          <a:xfrm>
            <a:off x="3962400" y="6972300"/>
            <a:ext cx="219456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模型，表示數據與業務邏輯</a:t>
            </a:r>
            <a:endParaRPr lang="en-US" sz="1050" dirty="0"/>
          </a:p>
        </p:txBody>
      </p:sp>
      <p:sp>
        <p:nvSpPr>
          <p:cNvPr id="38" name="Text 11"/>
          <p:cNvSpPr/>
          <p:nvPr/>
        </p:nvSpPr>
        <p:spPr>
          <a:xfrm>
            <a:off x="6896100" y="6572250"/>
            <a:ext cx="1394281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991B1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Repository</a:t>
            </a:r>
            <a:endParaRPr lang="en-US" sz="1500" dirty="0"/>
          </a:p>
        </p:txBody>
      </p:sp>
      <p:sp>
        <p:nvSpPr>
          <p:cNvPr id="39" name="Text 12"/>
          <p:cNvSpPr/>
          <p:nvPr/>
        </p:nvSpPr>
        <p:spPr>
          <a:xfrm>
            <a:off x="6400800" y="6972300"/>
            <a:ext cx="219456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倉儲，作為對象的內存集合</a:t>
            </a:r>
            <a:endParaRPr lang="en-US" sz="1050" dirty="0"/>
          </a:p>
        </p:txBody>
      </p:sp>
      <p:sp>
        <p:nvSpPr>
          <p:cNvPr id="40" name="Text 13"/>
          <p:cNvSpPr/>
          <p:nvPr/>
        </p:nvSpPr>
        <p:spPr>
          <a:xfrm>
            <a:off x="381000" y="7620000"/>
            <a:ext cx="219456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個人智慧服裝線上商務平台</a:t>
            </a:r>
            <a:endParaRPr lang="en-US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73152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10287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990600"/>
            <a:ext cx="12192000" cy="381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" y="1219200"/>
            <a:ext cx="171450" cy="2286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200" y="1638300"/>
            <a:ext cx="5410200" cy="6477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1500" y="1809750"/>
            <a:ext cx="304800" cy="3048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7225" y="1885950"/>
            <a:ext cx="133350" cy="1524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7200" y="2400300"/>
            <a:ext cx="5410200" cy="6477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1500" y="2571750"/>
            <a:ext cx="304800" cy="3048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7700" y="2647950"/>
            <a:ext cx="152400" cy="1524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57200" y="3162300"/>
            <a:ext cx="5410200" cy="6477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71500" y="3333750"/>
            <a:ext cx="304800" cy="3048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38175" y="3409950"/>
            <a:ext cx="171450" cy="1524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57200" y="3924300"/>
            <a:ext cx="5410200" cy="6477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71500" y="4095750"/>
            <a:ext cx="304800" cy="3048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66750" y="4171950"/>
            <a:ext cx="114300" cy="1524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57200" y="4686300"/>
            <a:ext cx="5410200" cy="6477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71500" y="4857750"/>
            <a:ext cx="304800" cy="3048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47700" y="4933950"/>
            <a:ext cx="152400" cy="15240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324600" y="1219200"/>
            <a:ext cx="200025" cy="22860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324600" y="1981200"/>
            <a:ext cx="5410200" cy="1219200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324600" y="3695700"/>
            <a:ext cx="5410200" cy="1219200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324600" y="5410200"/>
            <a:ext cx="5410200" cy="1219200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6438900" y="5524500"/>
            <a:ext cx="5181600" cy="1167557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0" y="6781800"/>
            <a:ext cx="12192000" cy="533400"/>
          </a:xfrm>
          <a:prstGeom prst="rect">
            <a:avLst/>
          </a:prstGeom>
        </p:spPr>
      </p:pic>
      <p:sp>
        <p:nvSpPr>
          <p:cNvPr id="27" name="Text 0"/>
          <p:cNvSpPr/>
          <p:nvPr/>
        </p:nvSpPr>
        <p:spPr>
          <a:xfrm>
            <a:off x="5357068" y="228600"/>
            <a:ext cx="1773436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500"/>
              </a:lnSpc>
              <a:buNone/>
            </a:pPr>
            <a:r>
              <a:rPr lang="en-US" sz="3000" b="1" dirty="0">
                <a:solidFill>
                  <a:srgbClr val="33333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API呼叫</a:t>
            </a:r>
            <a:endParaRPr lang="en-US" sz="3000" dirty="0"/>
          </a:p>
        </p:txBody>
      </p:sp>
      <p:sp>
        <p:nvSpPr>
          <p:cNvPr id="28" name="Text 1"/>
          <p:cNvSpPr/>
          <p:nvPr/>
        </p:nvSpPr>
        <p:spPr>
          <a:xfrm>
            <a:off x="704850" y="1181100"/>
            <a:ext cx="54102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關鍵API端點</a:t>
            </a:r>
            <a:endParaRPr lang="en-US" sz="1800" dirty="0"/>
          </a:p>
        </p:txBody>
      </p:sp>
      <p:sp>
        <p:nvSpPr>
          <p:cNvPr id="29" name="Text 2"/>
          <p:cNvSpPr/>
          <p:nvPr/>
        </p:nvSpPr>
        <p:spPr>
          <a:xfrm>
            <a:off x="990600" y="1752600"/>
            <a:ext cx="1164074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用戶登入/註冊</a:t>
            </a:r>
            <a:endParaRPr lang="en-US" sz="1200" dirty="0"/>
          </a:p>
        </p:txBody>
      </p:sp>
      <p:sp>
        <p:nvSpPr>
          <p:cNvPr id="30" name="Text 3"/>
          <p:cNvSpPr/>
          <p:nvPr/>
        </p:nvSpPr>
        <p:spPr>
          <a:xfrm>
            <a:off x="990600" y="1981200"/>
            <a:ext cx="1164074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/api/auth</a:t>
            </a:r>
            <a:endParaRPr lang="en-US" sz="1050" dirty="0"/>
          </a:p>
        </p:txBody>
      </p:sp>
      <p:sp>
        <p:nvSpPr>
          <p:cNvPr id="31" name="Text 4"/>
          <p:cNvSpPr/>
          <p:nvPr/>
        </p:nvSpPr>
        <p:spPr>
          <a:xfrm>
            <a:off x="990600" y="2514600"/>
            <a:ext cx="1050846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商品瀏覽</a:t>
            </a:r>
            <a:endParaRPr lang="en-US" sz="1200" dirty="0"/>
          </a:p>
        </p:txBody>
      </p:sp>
      <p:sp>
        <p:nvSpPr>
          <p:cNvPr id="32" name="Text 5"/>
          <p:cNvSpPr/>
          <p:nvPr/>
        </p:nvSpPr>
        <p:spPr>
          <a:xfrm>
            <a:off x="990600" y="2743200"/>
            <a:ext cx="1050846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/api/products</a:t>
            </a:r>
            <a:endParaRPr lang="en-US" sz="1050" dirty="0"/>
          </a:p>
        </p:txBody>
      </p:sp>
      <p:sp>
        <p:nvSpPr>
          <p:cNvPr id="33" name="Text 6"/>
          <p:cNvSpPr/>
          <p:nvPr/>
        </p:nvSpPr>
        <p:spPr>
          <a:xfrm>
            <a:off x="990600" y="3276600"/>
            <a:ext cx="9144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購物車管理</a:t>
            </a:r>
            <a:endParaRPr lang="en-US" sz="1200" dirty="0"/>
          </a:p>
        </p:txBody>
      </p:sp>
      <p:sp>
        <p:nvSpPr>
          <p:cNvPr id="34" name="Text 7"/>
          <p:cNvSpPr/>
          <p:nvPr/>
        </p:nvSpPr>
        <p:spPr>
          <a:xfrm>
            <a:off x="990600" y="3505200"/>
            <a:ext cx="9144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/api/cart</a:t>
            </a:r>
            <a:endParaRPr lang="en-US" sz="1050" dirty="0"/>
          </a:p>
        </p:txBody>
      </p:sp>
      <p:sp>
        <p:nvSpPr>
          <p:cNvPr id="35" name="Text 8"/>
          <p:cNvSpPr/>
          <p:nvPr/>
        </p:nvSpPr>
        <p:spPr>
          <a:xfrm>
            <a:off x="990600" y="4038600"/>
            <a:ext cx="862072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訂單查詢</a:t>
            </a:r>
            <a:endParaRPr lang="en-US" sz="1200" dirty="0"/>
          </a:p>
        </p:txBody>
      </p:sp>
      <p:sp>
        <p:nvSpPr>
          <p:cNvPr id="36" name="Text 9"/>
          <p:cNvSpPr/>
          <p:nvPr/>
        </p:nvSpPr>
        <p:spPr>
          <a:xfrm>
            <a:off x="990600" y="4267200"/>
            <a:ext cx="862072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/api/orders</a:t>
            </a:r>
            <a:endParaRPr lang="en-US" sz="1050" dirty="0"/>
          </a:p>
        </p:txBody>
      </p:sp>
      <p:sp>
        <p:nvSpPr>
          <p:cNvPr id="37" name="Text 10"/>
          <p:cNvSpPr/>
          <p:nvPr/>
        </p:nvSpPr>
        <p:spPr>
          <a:xfrm>
            <a:off x="990600" y="4800600"/>
            <a:ext cx="1116211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折扣訊息</a:t>
            </a:r>
            <a:endParaRPr lang="en-US" sz="1200" dirty="0"/>
          </a:p>
        </p:txBody>
      </p:sp>
      <p:sp>
        <p:nvSpPr>
          <p:cNvPr id="38" name="Text 11"/>
          <p:cNvSpPr/>
          <p:nvPr/>
        </p:nvSpPr>
        <p:spPr>
          <a:xfrm>
            <a:off x="990600" y="5029200"/>
            <a:ext cx="1116211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/api/discounts</a:t>
            </a:r>
            <a:endParaRPr lang="en-US" sz="1050" dirty="0"/>
          </a:p>
        </p:txBody>
      </p:sp>
      <p:sp>
        <p:nvSpPr>
          <p:cNvPr id="39" name="Text 12"/>
          <p:cNvSpPr/>
          <p:nvPr/>
        </p:nvSpPr>
        <p:spPr>
          <a:xfrm>
            <a:off x="6600825" y="1181100"/>
            <a:ext cx="54102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Vue Script程式碼範例</a:t>
            </a:r>
            <a:endParaRPr lang="en-US" sz="1800" dirty="0"/>
          </a:p>
        </p:txBody>
      </p:sp>
      <p:sp>
        <p:nvSpPr>
          <p:cNvPr id="40" name="Text 13"/>
          <p:cNvSpPr/>
          <p:nvPr/>
        </p:nvSpPr>
        <p:spPr>
          <a:xfrm>
            <a:off x="6324600" y="1638300"/>
            <a:ext cx="54102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商品瀏覽API呼叫</a:t>
            </a:r>
            <a:endParaRPr lang="en-US" sz="1350" dirty="0"/>
          </a:p>
        </p:txBody>
      </p:sp>
      <p:sp>
        <p:nvSpPr>
          <p:cNvPr id="41" name="Text 14"/>
          <p:cNvSpPr/>
          <p:nvPr/>
        </p:nvSpPr>
        <p:spPr>
          <a:xfrm>
            <a:off x="6438900" y="2105025"/>
            <a:ext cx="2606576" cy="1657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200"/>
              </a:lnSpc>
              <a:buNone/>
            </a:pPr>
            <a:r>
              <a:rPr lang="en-US" sz="900" dirty="0">
                <a:solidFill>
                  <a:srgbClr val="E2E8F0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methods: {</a:t>
            </a:r>
            <a:endParaRPr lang="en-US" sz="900" dirty="0"/>
          </a:p>
          <a:p>
            <a:pPr marL="0" indent="0">
              <a:lnSpc>
                <a:spcPts val="1200"/>
              </a:lnSpc>
              <a:buNone/>
            </a:pPr>
            <a:r>
              <a:rPr lang="en-US" sz="900" dirty="0">
                <a:solidFill>
                  <a:srgbClr val="E2E8F0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fetchProducts() {</a:t>
            </a:r>
            <a:endParaRPr lang="en-US" sz="900" dirty="0"/>
          </a:p>
          <a:p>
            <a:pPr marL="0" indent="0">
              <a:lnSpc>
                <a:spcPts val="1200"/>
              </a:lnSpc>
              <a:buNone/>
            </a:pPr>
            <a:r>
              <a:rPr lang="en-US" sz="900" dirty="0">
                <a:solidFill>
                  <a:srgbClr val="E2E8F0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axios.get('api/products')</a:t>
            </a:r>
            <a:endParaRPr lang="en-US" sz="900" dirty="0"/>
          </a:p>
          <a:p>
            <a:pPr marL="0" indent="0">
              <a:lnSpc>
                <a:spcPts val="1200"/>
              </a:lnSpc>
              <a:buNone/>
            </a:pPr>
            <a:r>
              <a:rPr lang="en-US" sz="900" dirty="0">
                <a:solidFill>
                  <a:srgbClr val="E2E8F0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  .then(response =&gt; {</a:t>
            </a:r>
            <a:endParaRPr lang="en-US" sz="900" dirty="0"/>
          </a:p>
          <a:p>
            <a:pPr marL="0" indent="0">
              <a:lnSpc>
                <a:spcPts val="1200"/>
              </a:lnSpc>
              <a:buNone/>
            </a:pPr>
            <a:r>
              <a:rPr lang="en-US" sz="900" dirty="0">
                <a:solidFill>
                  <a:srgbClr val="E2E8F0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    this.products = response.data;</a:t>
            </a:r>
            <a:endParaRPr lang="en-US" sz="900" dirty="0"/>
          </a:p>
          <a:p>
            <a:pPr marL="0" indent="0">
              <a:lnSpc>
                <a:spcPts val="1200"/>
              </a:lnSpc>
              <a:buNone/>
            </a:pPr>
            <a:r>
              <a:rPr lang="en-US" sz="900" dirty="0">
                <a:solidFill>
                  <a:srgbClr val="E2E8F0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  })</a:t>
            </a:r>
            <a:endParaRPr lang="en-US" sz="900" dirty="0"/>
          </a:p>
          <a:p>
            <a:pPr marL="0" indent="0">
              <a:lnSpc>
                <a:spcPts val="1200"/>
              </a:lnSpc>
              <a:buNone/>
            </a:pPr>
            <a:r>
              <a:rPr lang="en-US" sz="900" dirty="0">
                <a:solidFill>
                  <a:srgbClr val="E2E8F0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  .catch(error =&gt; {</a:t>
            </a:r>
            <a:endParaRPr lang="en-US" sz="900" dirty="0"/>
          </a:p>
          <a:p>
            <a:pPr marL="0" indent="0">
              <a:lnSpc>
                <a:spcPts val="1200"/>
              </a:lnSpc>
              <a:buNone/>
            </a:pPr>
            <a:r>
              <a:rPr lang="en-US" sz="900" dirty="0">
                <a:solidFill>
                  <a:srgbClr val="E2E8F0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    console.log(error);</a:t>
            </a:r>
            <a:endParaRPr lang="en-US" sz="900" dirty="0"/>
          </a:p>
          <a:p>
            <a:pPr marL="0" indent="0">
              <a:lnSpc>
                <a:spcPts val="1200"/>
              </a:lnSpc>
              <a:buNone/>
            </a:pPr>
            <a:r>
              <a:rPr lang="en-US" sz="900" dirty="0">
                <a:solidFill>
                  <a:srgbClr val="E2E8F0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  });</a:t>
            </a:r>
            <a:endParaRPr lang="en-US" sz="900" dirty="0"/>
          </a:p>
          <a:p>
            <a:pPr marL="0" indent="0">
              <a:lnSpc>
                <a:spcPts val="1200"/>
              </a:lnSpc>
              <a:buNone/>
            </a:pPr>
            <a:r>
              <a:rPr lang="en-US" sz="900" dirty="0">
                <a:solidFill>
                  <a:srgbClr val="E2E8F0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}</a:t>
            </a:r>
            <a:endParaRPr lang="en-US" sz="900" dirty="0"/>
          </a:p>
          <a:p>
            <a:pPr marL="0" indent="0">
              <a:lnSpc>
                <a:spcPts val="1200"/>
              </a:lnSpc>
              <a:buNone/>
            </a:pPr>
            <a:r>
              <a:rPr lang="en-US" sz="900" dirty="0">
                <a:solidFill>
                  <a:srgbClr val="E2E8F0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}</a:t>
            </a:r>
            <a:endParaRPr lang="en-US" sz="900" dirty="0"/>
          </a:p>
        </p:txBody>
      </p:sp>
      <p:sp>
        <p:nvSpPr>
          <p:cNvPr id="42" name="Text 15"/>
          <p:cNvSpPr/>
          <p:nvPr/>
        </p:nvSpPr>
        <p:spPr>
          <a:xfrm>
            <a:off x="6324600" y="3352800"/>
            <a:ext cx="54102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購物車新增API呼叫</a:t>
            </a:r>
            <a:endParaRPr lang="en-US" sz="1350" dirty="0"/>
          </a:p>
        </p:txBody>
      </p:sp>
      <p:sp>
        <p:nvSpPr>
          <p:cNvPr id="43" name="Text 16"/>
          <p:cNvSpPr/>
          <p:nvPr/>
        </p:nvSpPr>
        <p:spPr>
          <a:xfrm>
            <a:off x="6438900" y="3819525"/>
            <a:ext cx="3566815" cy="1657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200"/>
              </a:lnSpc>
              <a:buNone/>
            </a:pPr>
            <a:r>
              <a:rPr lang="en-US" sz="900" dirty="0">
                <a:solidFill>
                  <a:srgbClr val="E2E8F0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methods: {</a:t>
            </a:r>
            <a:endParaRPr lang="en-US" sz="900" dirty="0"/>
          </a:p>
          <a:p>
            <a:pPr marL="0" indent="0">
              <a:lnSpc>
                <a:spcPts val="1200"/>
              </a:lnSpc>
              <a:buNone/>
            </a:pPr>
            <a:r>
              <a:rPr lang="en-US" sz="900" dirty="0">
                <a:solidFill>
                  <a:srgbClr val="E2E8F0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addToCart(productId) {</a:t>
            </a:r>
            <a:endParaRPr lang="en-US" sz="900" dirty="0"/>
          </a:p>
          <a:p>
            <a:pPr marL="0" indent="0">
              <a:lnSpc>
                <a:spcPts val="1200"/>
              </a:lnSpc>
              <a:buNone/>
            </a:pPr>
            <a:r>
              <a:rPr lang="en-US" sz="900" dirty="0">
                <a:solidFill>
                  <a:srgbClr val="E2E8F0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axios.post('api/cart', { productId: productId })</a:t>
            </a:r>
            <a:endParaRPr lang="en-US" sz="900" dirty="0"/>
          </a:p>
          <a:p>
            <a:pPr marL="0" indent="0">
              <a:lnSpc>
                <a:spcPts val="1200"/>
              </a:lnSpc>
              <a:buNone/>
            </a:pPr>
            <a:r>
              <a:rPr lang="en-US" sz="900" dirty="0">
                <a:solidFill>
                  <a:srgbClr val="E2E8F0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  .then(response =&gt; {</a:t>
            </a:r>
            <a:endParaRPr lang="en-US" sz="900" dirty="0"/>
          </a:p>
          <a:p>
            <a:pPr marL="0" indent="0">
              <a:lnSpc>
                <a:spcPts val="1200"/>
              </a:lnSpc>
              <a:buNone/>
            </a:pPr>
            <a:r>
              <a:rPr lang="en-US" sz="900" dirty="0">
                <a:solidFill>
                  <a:srgbClr val="E2E8F0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    this.cartItems.push(response.data);</a:t>
            </a:r>
            <a:endParaRPr lang="en-US" sz="900" dirty="0"/>
          </a:p>
          <a:p>
            <a:pPr marL="0" indent="0">
              <a:lnSpc>
                <a:spcPts val="1200"/>
              </a:lnSpc>
              <a:buNone/>
            </a:pPr>
            <a:r>
              <a:rPr lang="en-US" sz="900" dirty="0">
                <a:solidFill>
                  <a:srgbClr val="E2E8F0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  })</a:t>
            </a:r>
            <a:endParaRPr lang="en-US" sz="900" dirty="0"/>
          </a:p>
          <a:p>
            <a:pPr marL="0" indent="0">
              <a:lnSpc>
                <a:spcPts val="1200"/>
              </a:lnSpc>
              <a:buNone/>
            </a:pPr>
            <a:r>
              <a:rPr lang="en-US" sz="900" dirty="0">
                <a:solidFill>
                  <a:srgbClr val="E2E8F0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  .catch(error =&gt; {</a:t>
            </a:r>
            <a:endParaRPr lang="en-US" sz="900" dirty="0"/>
          </a:p>
          <a:p>
            <a:pPr marL="0" indent="0">
              <a:lnSpc>
                <a:spcPts val="1200"/>
              </a:lnSpc>
              <a:buNone/>
            </a:pPr>
            <a:r>
              <a:rPr lang="en-US" sz="900" dirty="0">
                <a:solidFill>
                  <a:srgbClr val="E2E8F0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    console.log(error);</a:t>
            </a:r>
            <a:endParaRPr lang="en-US" sz="900" dirty="0"/>
          </a:p>
          <a:p>
            <a:pPr marL="0" indent="0">
              <a:lnSpc>
                <a:spcPts val="1200"/>
              </a:lnSpc>
              <a:buNone/>
            </a:pPr>
            <a:r>
              <a:rPr lang="en-US" sz="900" dirty="0">
                <a:solidFill>
                  <a:srgbClr val="E2E8F0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  });</a:t>
            </a:r>
            <a:endParaRPr lang="en-US" sz="900" dirty="0"/>
          </a:p>
          <a:p>
            <a:pPr marL="0" indent="0">
              <a:lnSpc>
                <a:spcPts val="1200"/>
              </a:lnSpc>
              <a:buNone/>
            </a:pPr>
            <a:r>
              <a:rPr lang="en-US" sz="900" dirty="0">
                <a:solidFill>
                  <a:srgbClr val="E2E8F0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}</a:t>
            </a:r>
            <a:endParaRPr lang="en-US" sz="900" dirty="0"/>
          </a:p>
          <a:p>
            <a:pPr marL="0" indent="0">
              <a:lnSpc>
                <a:spcPts val="1200"/>
              </a:lnSpc>
              <a:buNone/>
            </a:pPr>
            <a:r>
              <a:rPr lang="en-US" sz="900" dirty="0">
                <a:solidFill>
                  <a:srgbClr val="E2E8F0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}</a:t>
            </a:r>
            <a:endParaRPr lang="en-US" sz="900" dirty="0"/>
          </a:p>
        </p:txBody>
      </p:sp>
      <p:sp>
        <p:nvSpPr>
          <p:cNvPr id="44" name="Text 17"/>
          <p:cNvSpPr/>
          <p:nvPr/>
        </p:nvSpPr>
        <p:spPr>
          <a:xfrm>
            <a:off x="6324600" y="5067300"/>
            <a:ext cx="54102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前後端數據交互流程</a:t>
            </a:r>
            <a:endParaRPr lang="en-US" sz="1350" dirty="0"/>
          </a:p>
        </p:txBody>
      </p:sp>
      <p:sp>
        <p:nvSpPr>
          <p:cNvPr id="45" name="Text 18"/>
          <p:cNvSpPr/>
          <p:nvPr/>
        </p:nvSpPr>
        <p:spPr>
          <a:xfrm>
            <a:off x="381000" y="6934200"/>
            <a:ext cx="219456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個人智慧服裝線上商務平台</a:t>
            </a:r>
            <a:endParaRPr lang="en-US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8152805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10287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990600"/>
            <a:ext cx="12192000" cy="381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" y="1219200"/>
            <a:ext cx="219075" cy="1905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200" y="1524000"/>
            <a:ext cx="11277600" cy="2971205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3400" y="1600200"/>
            <a:ext cx="11125200" cy="2818805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7200" y="4647605"/>
            <a:ext cx="3657600" cy="13335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9600" y="4828580"/>
            <a:ext cx="219075" cy="17145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267200" y="4647605"/>
            <a:ext cx="3657600" cy="13335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419600" y="4828580"/>
            <a:ext cx="219075" cy="17145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077200" y="4647605"/>
            <a:ext cx="3657600" cy="13335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229600" y="4828580"/>
            <a:ext cx="171450" cy="17145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57200" y="6133505"/>
            <a:ext cx="3657600" cy="13335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09600" y="6314480"/>
            <a:ext cx="133350" cy="17145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267200" y="6133505"/>
            <a:ext cx="3657600" cy="13335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419600" y="6314480"/>
            <a:ext cx="190500" cy="17145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077200" y="6133505"/>
            <a:ext cx="3657600" cy="13335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229600" y="6314480"/>
            <a:ext cx="190500" cy="17145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0" y="7619405"/>
            <a:ext cx="12192000" cy="533400"/>
          </a:xfrm>
          <a:prstGeom prst="rect">
            <a:avLst/>
          </a:prstGeom>
        </p:spPr>
      </p:pic>
      <p:sp>
        <p:nvSpPr>
          <p:cNvPr id="21" name="Text 0"/>
          <p:cNvSpPr/>
          <p:nvPr/>
        </p:nvSpPr>
        <p:spPr>
          <a:xfrm>
            <a:off x="4572000" y="228600"/>
            <a:ext cx="3657600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500"/>
              </a:lnSpc>
              <a:buNone/>
            </a:pPr>
            <a:r>
              <a:rPr lang="en-US" sz="3000" b="1" dirty="0">
                <a:solidFill>
                  <a:srgbClr val="33333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資料庫模型與說明</a:t>
            </a:r>
            <a:endParaRPr lang="en-US" sz="3000" dirty="0"/>
          </a:p>
        </p:txBody>
      </p:sp>
      <p:sp>
        <p:nvSpPr>
          <p:cNvPr id="22" name="Text 1"/>
          <p:cNvSpPr/>
          <p:nvPr/>
        </p:nvSpPr>
        <p:spPr>
          <a:xfrm>
            <a:off x="752475" y="1181100"/>
            <a:ext cx="112776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實體關係圖</a:t>
            </a:r>
            <a:endParaRPr lang="en-US" sz="1500" dirty="0"/>
          </a:p>
        </p:txBody>
      </p:sp>
      <p:sp>
        <p:nvSpPr>
          <p:cNvPr id="23" name="Text 2"/>
          <p:cNvSpPr/>
          <p:nvPr/>
        </p:nvSpPr>
        <p:spPr>
          <a:xfrm>
            <a:off x="904875" y="4800005"/>
            <a:ext cx="33528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2563E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用戶表</a:t>
            </a:r>
            <a:endParaRPr lang="en-US" sz="1350" dirty="0"/>
          </a:p>
        </p:txBody>
      </p:sp>
      <p:sp>
        <p:nvSpPr>
          <p:cNvPr id="24" name="Text 3"/>
          <p:cNvSpPr/>
          <p:nvPr/>
        </p:nvSpPr>
        <p:spPr>
          <a:xfrm>
            <a:off x="419100" y="5142905"/>
            <a:ext cx="35433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• 用戶帳號與密碼</a:t>
            </a:r>
            <a:endParaRPr lang="en-US" sz="1050" dirty="0"/>
          </a:p>
        </p:txBody>
      </p:sp>
      <p:sp>
        <p:nvSpPr>
          <p:cNvPr id="25" name="Text 4"/>
          <p:cNvSpPr/>
          <p:nvPr/>
        </p:nvSpPr>
        <p:spPr>
          <a:xfrm>
            <a:off x="419100" y="5371505"/>
            <a:ext cx="35433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• 個人基本資料</a:t>
            </a:r>
            <a:endParaRPr lang="en-US" sz="1050" dirty="0"/>
          </a:p>
        </p:txBody>
      </p:sp>
      <p:sp>
        <p:nvSpPr>
          <p:cNvPr id="26" name="Text 5"/>
          <p:cNvSpPr/>
          <p:nvPr/>
        </p:nvSpPr>
        <p:spPr>
          <a:xfrm>
            <a:off x="419100" y="5600105"/>
            <a:ext cx="35433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• 會員等級與權限</a:t>
            </a:r>
            <a:endParaRPr lang="en-US" sz="1050" dirty="0"/>
          </a:p>
        </p:txBody>
      </p:sp>
      <p:sp>
        <p:nvSpPr>
          <p:cNvPr id="27" name="Text 6"/>
          <p:cNvSpPr/>
          <p:nvPr/>
        </p:nvSpPr>
        <p:spPr>
          <a:xfrm>
            <a:off x="4714875" y="4800005"/>
            <a:ext cx="33528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EA580C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商品表</a:t>
            </a:r>
            <a:endParaRPr lang="en-US" sz="1350" dirty="0"/>
          </a:p>
        </p:txBody>
      </p:sp>
      <p:sp>
        <p:nvSpPr>
          <p:cNvPr id="28" name="Text 7"/>
          <p:cNvSpPr/>
          <p:nvPr/>
        </p:nvSpPr>
        <p:spPr>
          <a:xfrm>
            <a:off x="4229100" y="5142905"/>
            <a:ext cx="35433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• 商品名稱與描述</a:t>
            </a:r>
            <a:endParaRPr lang="en-US" sz="1050" dirty="0"/>
          </a:p>
        </p:txBody>
      </p:sp>
      <p:sp>
        <p:nvSpPr>
          <p:cNvPr id="29" name="Text 8"/>
          <p:cNvSpPr/>
          <p:nvPr/>
        </p:nvSpPr>
        <p:spPr>
          <a:xfrm>
            <a:off x="4229100" y="5371505"/>
            <a:ext cx="35433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• 價格與庫存</a:t>
            </a:r>
            <a:endParaRPr lang="en-US" sz="1050" dirty="0"/>
          </a:p>
        </p:txBody>
      </p:sp>
      <p:sp>
        <p:nvSpPr>
          <p:cNvPr id="30" name="Text 9"/>
          <p:cNvSpPr/>
          <p:nvPr/>
        </p:nvSpPr>
        <p:spPr>
          <a:xfrm>
            <a:off x="4229100" y="5600105"/>
            <a:ext cx="35433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• 類別與圖片</a:t>
            </a:r>
            <a:endParaRPr lang="en-US" sz="1050" dirty="0"/>
          </a:p>
        </p:txBody>
      </p:sp>
      <p:sp>
        <p:nvSpPr>
          <p:cNvPr id="31" name="Text 10"/>
          <p:cNvSpPr/>
          <p:nvPr/>
        </p:nvSpPr>
        <p:spPr>
          <a:xfrm>
            <a:off x="8477250" y="4800005"/>
            <a:ext cx="33528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16A34A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類別表</a:t>
            </a:r>
            <a:endParaRPr lang="en-US" sz="1350" dirty="0"/>
          </a:p>
        </p:txBody>
      </p:sp>
      <p:sp>
        <p:nvSpPr>
          <p:cNvPr id="32" name="Text 11"/>
          <p:cNvSpPr/>
          <p:nvPr/>
        </p:nvSpPr>
        <p:spPr>
          <a:xfrm>
            <a:off x="8039100" y="5142905"/>
            <a:ext cx="35433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• 類別名稱</a:t>
            </a:r>
            <a:endParaRPr lang="en-US" sz="1050" dirty="0"/>
          </a:p>
        </p:txBody>
      </p:sp>
      <p:sp>
        <p:nvSpPr>
          <p:cNvPr id="33" name="Text 12"/>
          <p:cNvSpPr/>
          <p:nvPr/>
        </p:nvSpPr>
        <p:spPr>
          <a:xfrm>
            <a:off x="8039100" y="5371505"/>
            <a:ext cx="35433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• 類別描述</a:t>
            </a:r>
            <a:endParaRPr lang="en-US" sz="1050" dirty="0"/>
          </a:p>
        </p:txBody>
      </p:sp>
      <p:sp>
        <p:nvSpPr>
          <p:cNvPr id="34" name="Text 13"/>
          <p:cNvSpPr/>
          <p:nvPr/>
        </p:nvSpPr>
        <p:spPr>
          <a:xfrm>
            <a:off x="8039100" y="5600105"/>
            <a:ext cx="35433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• 商品分類關係</a:t>
            </a:r>
            <a:endParaRPr lang="en-US" sz="1050" dirty="0"/>
          </a:p>
        </p:txBody>
      </p:sp>
      <p:sp>
        <p:nvSpPr>
          <p:cNvPr id="35" name="Text 14"/>
          <p:cNvSpPr/>
          <p:nvPr/>
        </p:nvSpPr>
        <p:spPr>
          <a:xfrm>
            <a:off x="819150" y="6285905"/>
            <a:ext cx="33528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9333EA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訂單表</a:t>
            </a:r>
            <a:endParaRPr lang="en-US" sz="1350" dirty="0"/>
          </a:p>
        </p:txBody>
      </p:sp>
      <p:sp>
        <p:nvSpPr>
          <p:cNvPr id="36" name="Text 15"/>
          <p:cNvSpPr/>
          <p:nvPr/>
        </p:nvSpPr>
        <p:spPr>
          <a:xfrm>
            <a:off x="419100" y="6628805"/>
            <a:ext cx="35433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• 訂單編號與日期</a:t>
            </a:r>
            <a:endParaRPr lang="en-US" sz="1050" dirty="0"/>
          </a:p>
        </p:txBody>
      </p:sp>
      <p:sp>
        <p:nvSpPr>
          <p:cNvPr id="37" name="Text 16"/>
          <p:cNvSpPr/>
          <p:nvPr/>
        </p:nvSpPr>
        <p:spPr>
          <a:xfrm>
            <a:off x="419100" y="6857405"/>
            <a:ext cx="35433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• 用戶與收貨地址</a:t>
            </a:r>
            <a:endParaRPr lang="en-US" sz="1050" dirty="0"/>
          </a:p>
        </p:txBody>
      </p:sp>
      <p:sp>
        <p:nvSpPr>
          <p:cNvPr id="38" name="Text 17"/>
          <p:cNvSpPr/>
          <p:nvPr/>
        </p:nvSpPr>
        <p:spPr>
          <a:xfrm>
            <a:off x="419100" y="7086005"/>
            <a:ext cx="35433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• 訂單狀態</a:t>
            </a:r>
            <a:endParaRPr lang="en-US" sz="1050" dirty="0"/>
          </a:p>
        </p:txBody>
      </p:sp>
      <p:sp>
        <p:nvSpPr>
          <p:cNvPr id="39" name="Text 18"/>
          <p:cNvSpPr/>
          <p:nvPr/>
        </p:nvSpPr>
        <p:spPr>
          <a:xfrm>
            <a:off x="4686300" y="6285905"/>
            <a:ext cx="33528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DC2626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訂單明細表</a:t>
            </a:r>
            <a:endParaRPr lang="en-US" sz="1350" dirty="0"/>
          </a:p>
        </p:txBody>
      </p:sp>
      <p:sp>
        <p:nvSpPr>
          <p:cNvPr id="40" name="Text 19"/>
          <p:cNvSpPr/>
          <p:nvPr/>
        </p:nvSpPr>
        <p:spPr>
          <a:xfrm>
            <a:off x="4229100" y="6628805"/>
            <a:ext cx="35433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• 訂單與商品關係</a:t>
            </a:r>
            <a:endParaRPr lang="en-US" sz="1050" dirty="0"/>
          </a:p>
        </p:txBody>
      </p:sp>
      <p:sp>
        <p:nvSpPr>
          <p:cNvPr id="41" name="Text 20"/>
          <p:cNvSpPr/>
          <p:nvPr/>
        </p:nvSpPr>
        <p:spPr>
          <a:xfrm>
            <a:off x="4229100" y="6857405"/>
            <a:ext cx="35433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• 數量與單價</a:t>
            </a:r>
            <a:endParaRPr lang="en-US" sz="1050" dirty="0"/>
          </a:p>
        </p:txBody>
      </p:sp>
      <p:sp>
        <p:nvSpPr>
          <p:cNvPr id="42" name="Text 21"/>
          <p:cNvSpPr/>
          <p:nvPr/>
        </p:nvSpPr>
        <p:spPr>
          <a:xfrm>
            <a:off x="4229100" y="7086005"/>
            <a:ext cx="35433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• 總價計算</a:t>
            </a:r>
            <a:endParaRPr lang="en-US" sz="1050" dirty="0"/>
          </a:p>
        </p:txBody>
      </p:sp>
      <p:sp>
        <p:nvSpPr>
          <p:cNvPr id="43" name="Text 22"/>
          <p:cNvSpPr/>
          <p:nvPr/>
        </p:nvSpPr>
        <p:spPr>
          <a:xfrm>
            <a:off x="8496300" y="6285905"/>
            <a:ext cx="33528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0D9488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購物車表</a:t>
            </a:r>
            <a:endParaRPr lang="en-US" sz="1350" dirty="0"/>
          </a:p>
        </p:txBody>
      </p:sp>
      <p:sp>
        <p:nvSpPr>
          <p:cNvPr id="44" name="Text 23"/>
          <p:cNvSpPr/>
          <p:nvPr/>
        </p:nvSpPr>
        <p:spPr>
          <a:xfrm>
            <a:off x="8039100" y="6628805"/>
            <a:ext cx="35433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• 用戶與商品關係</a:t>
            </a:r>
            <a:endParaRPr lang="en-US" sz="1050" dirty="0"/>
          </a:p>
        </p:txBody>
      </p:sp>
      <p:sp>
        <p:nvSpPr>
          <p:cNvPr id="45" name="Text 24"/>
          <p:cNvSpPr/>
          <p:nvPr/>
        </p:nvSpPr>
        <p:spPr>
          <a:xfrm>
            <a:off x="8039100" y="6857405"/>
            <a:ext cx="35433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• 選擇規格與數量</a:t>
            </a:r>
            <a:endParaRPr lang="en-US" sz="1050" dirty="0"/>
          </a:p>
        </p:txBody>
      </p:sp>
      <p:sp>
        <p:nvSpPr>
          <p:cNvPr id="46" name="Text 25"/>
          <p:cNvSpPr/>
          <p:nvPr/>
        </p:nvSpPr>
        <p:spPr>
          <a:xfrm>
            <a:off x="8039100" y="7086005"/>
            <a:ext cx="35433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• 狀態管理</a:t>
            </a:r>
            <a:endParaRPr lang="en-US" sz="1050" dirty="0"/>
          </a:p>
        </p:txBody>
      </p:sp>
      <p:sp>
        <p:nvSpPr>
          <p:cNvPr id="47" name="Text 26"/>
          <p:cNvSpPr/>
          <p:nvPr/>
        </p:nvSpPr>
        <p:spPr>
          <a:xfrm>
            <a:off x="381000" y="7771805"/>
            <a:ext cx="219456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個人智慧服裝線上商務平台</a:t>
            </a:r>
            <a:endParaRPr lang="en-US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714375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11811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143000"/>
            <a:ext cx="12192000" cy="381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" y="1905000"/>
            <a:ext cx="3505200" cy="2124075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" y="1905000"/>
            <a:ext cx="3505200" cy="1362075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76450" y="2057400"/>
            <a:ext cx="571500" cy="5715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19325" y="2190750"/>
            <a:ext cx="285750" cy="3048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43400" y="1905000"/>
            <a:ext cx="3505200" cy="2124075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343400" y="1905000"/>
            <a:ext cx="3505200" cy="1362075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810250" y="2057400"/>
            <a:ext cx="571500" cy="5715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981700" y="2190750"/>
            <a:ext cx="228600" cy="3048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077200" y="1905000"/>
            <a:ext cx="3505200" cy="2124075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077200" y="1905000"/>
            <a:ext cx="3505200" cy="1362075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544050" y="2057400"/>
            <a:ext cx="571500" cy="5715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744075" y="2190750"/>
            <a:ext cx="171450" cy="3048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" y="4257675"/>
            <a:ext cx="3505200" cy="2124075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09600" y="4257675"/>
            <a:ext cx="3505200" cy="1362075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076450" y="4410075"/>
            <a:ext cx="571500" cy="5715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233613" y="4543425"/>
            <a:ext cx="257175" cy="30480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43400" y="4257675"/>
            <a:ext cx="3505200" cy="2124075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343400" y="4257675"/>
            <a:ext cx="3505200" cy="1362075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810250" y="4410075"/>
            <a:ext cx="571500" cy="571500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010275" y="4543425"/>
            <a:ext cx="171450" cy="304800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077200" y="4257675"/>
            <a:ext cx="3505200" cy="2124075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8077200" y="4257675"/>
            <a:ext cx="3505200" cy="1362075"/>
          </a:xfrm>
          <a:prstGeom prst="rect">
            <a:avLst/>
          </a:prstGeom>
        </p:spPr>
      </p:pic>
      <p:pic>
        <p:nvPicPr>
          <p:cNvPr id="27" name="Image 25" descr="preencoded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9544050" y="4410075"/>
            <a:ext cx="571500" cy="571500"/>
          </a:xfrm>
          <a:prstGeom prst="rect">
            <a:avLst/>
          </a:prstGeom>
        </p:spPr>
      </p:pic>
      <p:pic>
        <p:nvPicPr>
          <p:cNvPr id="28" name="Image 26" descr="preencoded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9715500" y="4543425"/>
            <a:ext cx="228600" cy="304800"/>
          </a:xfrm>
          <a:prstGeom prst="rect">
            <a:avLst/>
          </a:prstGeom>
        </p:spPr>
      </p:pic>
      <p:pic>
        <p:nvPicPr>
          <p:cNvPr id="29" name="Image 27" descr="preencoded.png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0" y="6610350"/>
            <a:ext cx="12192000" cy="533400"/>
          </a:xfrm>
          <a:prstGeom prst="rect">
            <a:avLst/>
          </a:prstGeom>
        </p:spPr>
      </p:pic>
      <p:sp>
        <p:nvSpPr>
          <p:cNvPr id="30" name="Text 0"/>
          <p:cNvSpPr/>
          <p:nvPr/>
        </p:nvSpPr>
        <p:spPr>
          <a:xfrm>
            <a:off x="4953000" y="304800"/>
            <a:ext cx="2743200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500"/>
              </a:lnSpc>
              <a:buNone/>
            </a:pPr>
            <a:r>
              <a:rPr lang="en-US" sz="3000" b="1" dirty="0">
                <a:solidFill>
                  <a:srgbClr val="33333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系統功能介紹</a:t>
            </a:r>
            <a:endParaRPr lang="en-US" sz="3000" dirty="0"/>
          </a:p>
        </p:txBody>
      </p:sp>
      <p:sp>
        <p:nvSpPr>
          <p:cNvPr id="31" name="Text 1"/>
          <p:cNvSpPr/>
          <p:nvPr/>
        </p:nvSpPr>
        <p:spPr>
          <a:xfrm>
            <a:off x="609600" y="1409700"/>
            <a:ext cx="1316736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個人智慧服裝線上商務平台提供完整的電子商務功能，為用戶打造便捷的購物體驗。</a:t>
            </a:r>
            <a:endParaRPr lang="en-US" sz="1350" dirty="0"/>
          </a:p>
        </p:txBody>
      </p:sp>
      <p:sp>
        <p:nvSpPr>
          <p:cNvPr id="32" name="Text 2"/>
          <p:cNvSpPr/>
          <p:nvPr/>
        </p:nvSpPr>
        <p:spPr>
          <a:xfrm>
            <a:off x="1981200" y="2771775"/>
            <a:ext cx="9144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帳戶登錄</a:t>
            </a:r>
            <a:endParaRPr lang="en-US" sz="1500" dirty="0"/>
          </a:p>
        </p:txBody>
      </p:sp>
      <p:sp>
        <p:nvSpPr>
          <p:cNvPr id="33" name="Text 3"/>
          <p:cNvSpPr/>
          <p:nvPr/>
        </p:nvSpPr>
        <p:spPr>
          <a:xfrm>
            <a:off x="762000" y="3419475"/>
            <a:ext cx="32004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用戶可創建帳戶並登錄系統，管理個人訂單與收貨地址。</a:t>
            </a:r>
            <a:endParaRPr lang="en-US" sz="1200" dirty="0"/>
          </a:p>
        </p:txBody>
      </p:sp>
      <p:sp>
        <p:nvSpPr>
          <p:cNvPr id="34" name="Text 4"/>
          <p:cNvSpPr/>
          <p:nvPr/>
        </p:nvSpPr>
        <p:spPr>
          <a:xfrm>
            <a:off x="5715000" y="2771775"/>
            <a:ext cx="9144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商品瀏覽</a:t>
            </a:r>
            <a:endParaRPr lang="en-US" sz="1500" dirty="0"/>
          </a:p>
        </p:txBody>
      </p:sp>
      <p:sp>
        <p:nvSpPr>
          <p:cNvPr id="35" name="Text 5"/>
          <p:cNvSpPr/>
          <p:nvPr/>
        </p:nvSpPr>
        <p:spPr>
          <a:xfrm>
            <a:off x="4495800" y="3419475"/>
            <a:ext cx="32004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浏览平台商品分類，搜尋特定商品，查看商品詳情。</a:t>
            </a:r>
            <a:endParaRPr lang="en-US" sz="1200" dirty="0"/>
          </a:p>
        </p:txBody>
      </p:sp>
      <p:sp>
        <p:nvSpPr>
          <p:cNvPr id="36" name="Text 6"/>
          <p:cNvSpPr/>
          <p:nvPr/>
        </p:nvSpPr>
        <p:spPr>
          <a:xfrm>
            <a:off x="9258300" y="2771775"/>
            <a:ext cx="13716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折扣訊息輪播</a:t>
            </a:r>
            <a:endParaRPr lang="en-US" sz="1500" dirty="0"/>
          </a:p>
        </p:txBody>
      </p:sp>
      <p:sp>
        <p:nvSpPr>
          <p:cNvPr id="37" name="Text 7"/>
          <p:cNvSpPr/>
          <p:nvPr/>
        </p:nvSpPr>
        <p:spPr>
          <a:xfrm>
            <a:off x="8229600" y="3419475"/>
            <a:ext cx="32004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首頁展示最新折扣與優惠活動，提高用戶購買意願。</a:t>
            </a:r>
            <a:endParaRPr lang="en-US" sz="1200" dirty="0"/>
          </a:p>
        </p:txBody>
      </p:sp>
      <p:sp>
        <p:nvSpPr>
          <p:cNvPr id="38" name="Text 8"/>
          <p:cNvSpPr/>
          <p:nvPr/>
        </p:nvSpPr>
        <p:spPr>
          <a:xfrm>
            <a:off x="1885950" y="5124450"/>
            <a:ext cx="11430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購物車管理</a:t>
            </a:r>
            <a:endParaRPr lang="en-US" sz="1500" dirty="0"/>
          </a:p>
        </p:txBody>
      </p:sp>
      <p:sp>
        <p:nvSpPr>
          <p:cNvPr id="39" name="Text 9"/>
          <p:cNvSpPr/>
          <p:nvPr/>
        </p:nvSpPr>
        <p:spPr>
          <a:xfrm>
            <a:off x="762000" y="5772150"/>
            <a:ext cx="32004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將商品加入購物車，調整購買數量，刪除不需要的商品。</a:t>
            </a:r>
            <a:endParaRPr lang="en-US" sz="1200" dirty="0"/>
          </a:p>
        </p:txBody>
      </p:sp>
      <p:sp>
        <p:nvSpPr>
          <p:cNvPr id="40" name="Text 10"/>
          <p:cNvSpPr/>
          <p:nvPr/>
        </p:nvSpPr>
        <p:spPr>
          <a:xfrm>
            <a:off x="5715000" y="5124450"/>
            <a:ext cx="9144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訂單查詢</a:t>
            </a:r>
            <a:endParaRPr lang="en-US" sz="1500" dirty="0"/>
          </a:p>
        </p:txBody>
      </p:sp>
      <p:sp>
        <p:nvSpPr>
          <p:cNvPr id="41" name="Text 11"/>
          <p:cNvSpPr/>
          <p:nvPr/>
        </p:nvSpPr>
        <p:spPr>
          <a:xfrm>
            <a:off x="4495800" y="5772150"/>
            <a:ext cx="384048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 err="1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查看歷史訂單，</a:t>
            </a:r>
            <a:r>
              <a:rPr lang="en-US" sz="1200" dirty="0" err="1" smtClean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追蹤訂單狀態</a:t>
            </a:r>
            <a:r>
              <a:rPr lang="en-US" sz="1200" dirty="0" smtClean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。</a:t>
            </a:r>
            <a:endParaRPr lang="en-US" sz="1200" dirty="0"/>
          </a:p>
        </p:txBody>
      </p:sp>
      <p:sp>
        <p:nvSpPr>
          <p:cNvPr id="42" name="Text 12"/>
          <p:cNvSpPr/>
          <p:nvPr/>
        </p:nvSpPr>
        <p:spPr>
          <a:xfrm>
            <a:off x="9448800" y="5124450"/>
            <a:ext cx="9144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會員中心</a:t>
            </a:r>
            <a:endParaRPr lang="en-US" sz="1500" dirty="0"/>
          </a:p>
        </p:txBody>
      </p:sp>
      <p:sp>
        <p:nvSpPr>
          <p:cNvPr id="43" name="Text 13"/>
          <p:cNvSpPr/>
          <p:nvPr/>
        </p:nvSpPr>
        <p:spPr>
          <a:xfrm>
            <a:off x="8229600" y="5772150"/>
            <a:ext cx="32004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 err="1" smtClean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會員</a:t>
            </a:r>
            <a:r>
              <a:rPr lang="zh-TW" altLang="en-US" sz="1200" dirty="0" smtClean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資料更改，與密碼管理</a:t>
            </a:r>
            <a:r>
              <a:rPr lang="en-US" sz="1200" dirty="0" smtClean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。</a:t>
            </a:r>
            <a:endParaRPr lang="en-US" sz="1200" dirty="0"/>
          </a:p>
        </p:txBody>
      </p:sp>
      <p:sp>
        <p:nvSpPr>
          <p:cNvPr id="44" name="Text 14"/>
          <p:cNvSpPr/>
          <p:nvPr/>
        </p:nvSpPr>
        <p:spPr>
          <a:xfrm>
            <a:off x="381000" y="6762750"/>
            <a:ext cx="219456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個人智慧服裝線上商務平台</a:t>
            </a:r>
            <a:endParaRPr lang="en-US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11811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143000"/>
            <a:ext cx="12192000" cy="381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" y="1409700"/>
            <a:ext cx="381000" cy="3810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3900" y="1524000"/>
            <a:ext cx="152400" cy="1524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600" y="2019300"/>
            <a:ext cx="5334000" cy="7620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2000" y="2209800"/>
            <a:ext cx="152400" cy="1524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600" y="2933700"/>
            <a:ext cx="5334000" cy="7620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2000" y="3124200"/>
            <a:ext cx="152400" cy="1524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9600" y="3848100"/>
            <a:ext cx="5334000" cy="5334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2000" y="4038600"/>
            <a:ext cx="133350" cy="1524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9600" y="4533900"/>
            <a:ext cx="5334000" cy="5334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2000" y="4724400"/>
            <a:ext cx="114300" cy="1524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248400" y="1409700"/>
            <a:ext cx="381000" cy="3810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381750" y="1524000"/>
            <a:ext cx="114300" cy="1524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248400" y="2019300"/>
            <a:ext cx="5334000" cy="7620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400800" y="2209800"/>
            <a:ext cx="152400" cy="1524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248400" y="2933700"/>
            <a:ext cx="5334000" cy="7620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400800" y="3124200"/>
            <a:ext cx="133350" cy="15240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248400" y="3848100"/>
            <a:ext cx="5334000" cy="99060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400800" y="4038600"/>
            <a:ext cx="152400" cy="152400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248400" y="4991100"/>
            <a:ext cx="5334000" cy="762000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400800" y="5181600"/>
            <a:ext cx="114300" cy="152400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0" y="6324600"/>
            <a:ext cx="12192000" cy="533400"/>
          </a:xfrm>
          <a:prstGeom prst="rect">
            <a:avLst/>
          </a:prstGeom>
        </p:spPr>
      </p:pic>
      <p:sp>
        <p:nvSpPr>
          <p:cNvPr id="26" name="Text 0"/>
          <p:cNvSpPr/>
          <p:nvPr/>
        </p:nvSpPr>
        <p:spPr>
          <a:xfrm>
            <a:off x="5143500" y="304800"/>
            <a:ext cx="2286000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500"/>
              </a:lnSpc>
              <a:buNone/>
            </a:pPr>
            <a:r>
              <a:rPr lang="en-US" sz="3000" b="1" dirty="0">
                <a:solidFill>
                  <a:srgbClr val="33333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結論與展望</a:t>
            </a:r>
            <a:endParaRPr lang="en-US" sz="3000" dirty="0"/>
          </a:p>
        </p:txBody>
      </p:sp>
      <p:sp>
        <p:nvSpPr>
          <p:cNvPr id="27" name="Text 1"/>
          <p:cNvSpPr/>
          <p:nvPr/>
        </p:nvSpPr>
        <p:spPr>
          <a:xfrm>
            <a:off x="1104900" y="1447800"/>
            <a:ext cx="164592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專案成果總結</a:t>
            </a:r>
            <a:endParaRPr lang="en-US" sz="1800" dirty="0"/>
          </a:p>
        </p:txBody>
      </p:sp>
      <p:sp>
        <p:nvSpPr>
          <p:cNvPr id="28" name="Text 2"/>
          <p:cNvSpPr/>
          <p:nvPr/>
        </p:nvSpPr>
        <p:spPr>
          <a:xfrm>
            <a:off x="1028700" y="2171700"/>
            <a:ext cx="4762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成功開發完整的智慧服裝電商平台，整合前後端技術，實現線上購物核心功能</a:t>
            </a:r>
            <a:endParaRPr lang="en-US" sz="1200" dirty="0"/>
          </a:p>
        </p:txBody>
      </p:sp>
      <p:sp>
        <p:nvSpPr>
          <p:cNvPr id="29" name="Text 3"/>
          <p:cNvSpPr/>
          <p:nvPr/>
        </p:nvSpPr>
        <p:spPr>
          <a:xfrm>
            <a:off x="1028700" y="3086100"/>
            <a:ext cx="4762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采用Vue前端框架與Spring Boot後端，建立清晰的MVC架構，提高程式碼維護性</a:t>
            </a:r>
            <a:endParaRPr lang="en-US" sz="1200" dirty="0"/>
          </a:p>
        </p:txBody>
      </p:sp>
      <p:sp>
        <p:nvSpPr>
          <p:cNvPr id="30" name="Text 4"/>
          <p:cNvSpPr/>
          <p:nvPr/>
        </p:nvSpPr>
        <p:spPr>
          <a:xfrm>
            <a:off x="1009650" y="4000500"/>
            <a:ext cx="566928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設計合理的資料庫模型，實現商品、訂單、會員等核心實體的高效管理</a:t>
            </a:r>
            <a:endParaRPr lang="en-US" sz="1200" dirty="0"/>
          </a:p>
        </p:txBody>
      </p:sp>
      <p:sp>
        <p:nvSpPr>
          <p:cNvPr id="31" name="Text 5"/>
          <p:cNvSpPr/>
          <p:nvPr/>
        </p:nvSpPr>
        <p:spPr>
          <a:xfrm>
            <a:off x="990600" y="4686300"/>
            <a:ext cx="530352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響應式設計，確保平台在多種設備上的一致體驗，提升用戶滿意度</a:t>
            </a:r>
            <a:endParaRPr lang="en-US" sz="1200" dirty="0"/>
          </a:p>
        </p:txBody>
      </p:sp>
      <p:sp>
        <p:nvSpPr>
          <p:cNvPr id="32" name="Text 6"/>
          <p:cNvSpPr/>
          <p:nvPr/>
        </p:nvSpPr>
        <p:spPr>
          <a:xfrm>
            <a:off x="6743700" y="1447800"/>
            <a:ext cx="164592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未來發展方向</a:t>
            </a:r>
            <a:endParaRPr lang="en-US" sz="1800" dirty="0"/>
          </a:p>
        </p:txBody>
      </p:sp>
      <p:sp>
        <p:nvSpPr>
          <p:cNvPr id="33" name="Text 7"/>
          <p:cNvSpPr/>
          <p:nvPr/>
        </p:nvSpPr>
        <p:spPr>
          <a:xfrm>
            <a:off x="6667500" y="2171700"/>
            <a:ext cx="45720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銷售數據分析</a:t>
            </a:r>
            <a:endParaRPr lang="en-US" sz="1200" dirty="0"/>
          </a:p>
        </p:txBody>
      </p:sp>
      <p:sp>
        <p:nvSpPr>
          <p:cNvPr id="34" name="Text 8"/>
          <p:cNvSpPr/>
          <p:nvPr/>
        </p:nvSpPr>
        <p:spPr>
          <a:xfrm>
            <a:off x="6667500" y="2400300"/>
            <a:ext cx="54864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整合數據分析工具，幫助商家了解銷售趨勢，做出更明智的經營決策</a:t>
            </a:r>
            <a:endParaRPr lang="en-US" sz="1200" dirty="0"/>
          </a:p>
        </p:txBody>
      </p:sp>
      <p:sp>
        <p:nvSpPr>
          <p:cNvPr id="35" name="Text 9"/>
          <p:cNvSpPr/>
          <p:nvPr/>
        </p:nvSpPr>
        <p:spPr>
          <a:xfrm>
            <a:off x="6648450" y="3086100"/>
            <a:ext cx="44196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社交媒體整合</a:t>
            </a:r>
            <a:endParaRPr lang="en-US" sz="1200" dirty="0"/>
          </a:p>
        </p:txBody>
      </p:sp>
      <p:sp>
        <p:nvSpPr>
          <p:cNvPr id="36" name="Text 10"/>
          <p:cNvSpPr/>
          <p:nvPr/>
        </p:nvSpPr>
        <p:spPr>
          <a:xfrm>
            <a:off x="6648450" y="3314700"/>
            <a:ext cx="530352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增加與主流社交媒體平台的整合，擴大品牌影響力，吸引更多用戶</a:t>
            </a:r>
            <a:endParaRPr lang="en-US" sz="1200" dirty="0"/>
          </a:p>
        </p:txBody>
      </p:sp>
      <p:sp>
        <p:nvSpPr>
          <p:cNvPr id="37" name="Text 11"/>
          <p:cNvSpPr/>
          <p:nvPr/>
        </p:nvSpPr>
        <p:spPr>
          <a:xfrm>
            <a:off x="6667500" y="4000500"/>
            <a:ext cx="47625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智能推薦系統</a:t>
            </a:r>
            <a:endParaRPr lang="en-US" sz="1200" dirty="0"/>
          </a:p>
        </p:txBody>
      </p:sp>
      <p:sp>
        <p:nvSpPr>
          <p:cNvPr id="38" name="Text 12"/>
          <p:cNvSpPr/>
          <p:nvPr/>
        </p:nvSpPr>
        <p:spPr>
          <a:xfrm>
            <a:off x="6667500" y="4229100"/>
            <a:ext cx="4762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引入人工智能算法，根據用戶喜好提供更精確的服裝推薦，提升購買意慾</a:t>
            </a:r>
            <a:endParaRPr lang="en-US" sz="1200" dirty="0"/>
          </a:p>
        </p:txBody>
      </p:sp>
      <p:sp>
        <p:nvSpPr>
          <p:cNvPr id="39" name="Text 13"/>
          <p:cNvSpPr/>
          <p:nvPr/>
        </p:nvSpPr>
        <p:spPr>
          <a:xfrm>
            <a:off x="6629400" y="5143500"/>
            <a:ext cx="39624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行動應用程式</a:t>
            </a:r>
            <a:endParaRPr lang="en-US" sz="1200" dirty="0"/>
          </a:p>
        </p:txBody>
      </p:sp>
      <p:sp>
        <p:nvSpPr>
          <p:cNvPr id="40" name="Text 14"/>
          <p:cNvSpPr/>
          <p:nvPr/>
        </p:nvSpPr>
        <p:spPr>
          <a:xfrm>
            <a:off x="6629400" y="5372100"/>
            <a:ext cx="475488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開發原生手機應用，提供更流暢的購物體驗，增加用戶黏性</a:t>
            </a:r>
            <a:endParaRPr lang="en-US" sz="1200" dirty="0"/>
          </a:p>
        </p:txBody>
      </p:sp>
      <p:sp>
        <p:nvSpPr>
          <p:cNvPr id="41" name="Text 15"/>
          <p:cNvSpPr/>
          <p:nvPr/>
        </p:nvSpPr>
        <p:spPr>
          <a:xfrm>
            <a:off x="381000" y="6477000"/>
            <a:ext cx="219456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個人智慧服裝線上商務平台</a:t>
            </a:r>
            <a:endParaRPr lang="en-US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489</Words>
  <Application>Microsoft Office PowerPoint</Application>
  <PresentationFormat>寬螢幕</PresentationFormat>
  <Paragraphs>197</Paragraphs>
  <Slides>10</Slides>
  <Notes>10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10</vt:i4>
      </vt:variant>
    </vt:vector>
  </HeadingPairs>
  <TitlesOfParts>
    <vt:vector size="15" baseType="lpstr">
      <vt:lpstr>ui-monospace</vt:lpstr>
      <vt:lpstr>ui-sans-serif</vt:lpstr>
      <vt:lpstr>Arial</vt:lpstr>
      <vt:lpstr>Calibri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student</cp:lastModifiedBy>
  <cp:revision>2</cp:revision>
  <dcterms:created xsi:type="dcterms:W3CDTF">2025-10-20T04:57:05Z</dcterms:created>
  <dcterms:modified xsi:type="dcterms:W3CDTF">2025-10-20T05:06:02Z</dcterms:modified>
</cp:coreProperties>
</file>